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Montserrat" panose="00000500000000000000" pitchFamily="2" charset="0"/>
      <p:regular r:id="rId49"/>
    </p:embeddedFont>
    <p:embeddedFont>
      <p:font typeface="Montserrat Bold" panose="020B0604020202020204" charset="0"/>
      <p:regular r:id="rId50"/>
    </p:embeddedFont>
    <p:embeddedFont>
      <p:font typeface="Montserrat Bold Italics" panose="020B0604020202020204" charset="0"/>
      <p:regular r:id="rId51"/>
    </p:embeddedFont>
    <p:embeddedFont>
      <p:font typeface="Montserrat Medium" panose="00000600000000000000" pitchFamily="2" charset="0"/>
      <p:regular r:id="rId52"/>
    </p:embeddedFont>
    <p:embeddedFont>
      <p:font typeface="Open Sans 1 Bold" panose="020B0604020202020204" charset="0"/>
      <p:regular r:id="rId53"/>
    </p:embeddedFont>
    <p:embeddedFont>
      <p:font typeface="Open Sans 2" panose="020B0604020202020204" charset="0"/>
      <p:regular r:id="rId54"/>
    </p:embeddedFont>
    <p:embeddedFont>
      <p:font typeface="Open Sans 2 Bold" panose="020B0604020202020204" charset="0"/>
      <p:regular r:id="rId55"/>
    </p:embeddedFont>
    <p:embeddedFont>
      <p:font typeface="Play Bold" panose="020B0604020202020204" charset="0"/>
      <p:regular r:id="rId56"/>
    </p:embeddedFont>
    <p:embeddedFont>
      <p:font typeface="TT Interphases" panose="020B0604020202020204" charset="0"/>
      <p:regular r:id="rId57"/>
    </p:embeddedFont>
    <p:embeddedFont>
      <p:font typeface="TT Interphases 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sv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sv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1819043" y="2775028"/>
            <a:ext cx="5648172" cy="4446676"/>
            <a:chOff x="0" y="0"/>
            <a:chExt cx="3730237" cy="2936730"/>
          </a:xfrm>
        </p:grpSpPr>
        <p:sp>
          <p:nvSpPr>
            <p:cNvPr id="3" name="Freeform 3"/>
            <p:cNvSpPr/>
            <p:nvPr/>
          </p:nvSpPr>
          <p:spPr>
            <a:xfrm>
              <a:off x="0" y="0"/>
              <a:ext cx="3730237" cy="2936730"/>
            </a:xfrm>
            <a:custGeom>
              <a:avLst/>
              <a:gdLst/>
              <a:ahLst/>
              <a:cxnLst/>
              <a:rect l="l" t="t" r="r" b="b"/>
              <a:pathLst>
                <a:path w="3730237" h="293673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484848"/>
            </a:solidFill>
          </p:spPr>
          <p:txBody>
            <a:bodyPr/>
            <a:lstStyle/>
            <a:p>
              <a:endParaRPr lang="en-US"/>
            </a:p>
          </p:txBody>
        </p:sp>
      </p:grpSp>
      <p:grpSp>
        <p:nvGrpSpPr>
          <p:cNvPr id="4" name="Group 4"/>
          <p:cNvGrpSpPr/>
          <p:nvPr/>
        </p:nvGrpSpPr>
        <p:grpSpPr>
          <a:xfrm>
            <a:off x="476251" y="2411412"/>
            <a:ext cx="8489616" cy="5464176"/>
            <a:chOff x="0" y="0"/>
            <a:chExt cx="5513070" cy="3548380"/>
          </a:xfrm>
        </p:grpSpPr>
        <p:sp>
          <p:nvSpPr>
            <p:cNvPr id="5" name="Freeform 5"/>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stretch>
                <a:fillRect l="-14469" r="-14469"/>
              </a:stretch>
            </a:blipFill>
          </p:spPr>
          <p:txBody>
            <a:bodyPr/>
            <a:lstStyle/>
            <a:p>
              <a:endParaRPr lang="en-US"/>
            </a:p>
          </p:txBody>
        </p:sp>
      </p:grpSp>
      <p:sp>
        <p:nvSpPr>
          <p:cNvPr id="6" name="AutoShape 6"/>
          <p:cNvSpPr/>
          <p:nvPr/>
        </p:nvSpPr>
        <p:spPr>
          <a:xfrm rot="5400000">
            <a:off x="9087208" y="6635348"/>
            <a:ext cx="1887806" cy="0"/>
          </a:xfrm>
          <a:prstGeom prst="line">
            <a:avLst/>
          </a:prstGeom>
          <a:ln w="9525" cap="flat">
            <a:solidFill>
              <a:srgbClr val="484848"/>
            </a:solidFill>
            <a:prstDash val="solid"/>
            <a:headEnd type="none" w="sm" len="sm"/>
            <a:tailEnd type="none" w="sm" len="sm"/>
          </a:ln>
        </p:spPr>
        <p:txBody>
          <a:bodyPr/>
          <a:lstStyle/>
          <a:p>
            <a:endParaRPr lang="en-US"/>
          </a:p>
        </p:txBody>
      </p:sp>
      <p:sp>
        <p:nvSpPr>
          <p:cNvPr id="7" name="TextBox 7"/>
          <p:cNvSpPr txBox="1"/>
          <p:nvPr/>
        </p:nvSpPr>
        <p:spPr>
          <a:xfrm>
            <a:off x="9672634" y="1453709"/>
            <a:ext cx="7282691" cy="5122300"/>
          </a:xfrm>
          <a:prstGeom prst="rect">
            <a:avLst/>
          </a:prstGeom>
        </p:spPr>
        <p:txBody>
          <a:bodyPr lIns="0" tIns="0" rIns="0" bIns="0" rtlCol="0" anchor="t">
            <a:spAutoFit/>
          </a:bodyPr>
          <a:lstStyle/>
          <a:p>
            <a:pPr marL="0" lvl="0" indent="0" algn="l">
              <a:lnSpc>
                <a:spcPts val="10125"/>
              </a:lnSpc>
            </a:pPr>
            <a:r>
              <a:rPr lang="en-US" sz="8368" spc="343">
                <a:solidFill>
                  <a:srgbClr val="2E404F"/>
                </a:solidFill>
                <a:latin typeface="Montserrat"/>
              </a:rPr>
              <a:t>XÂY DỤNG PHẦN MỀM QUẢN LÝ NHÀ SÁCH</a:t>
            </a:r>
          </a:p>
        </p:txBody>
      </p:sp>
      <p:sp>
        <p:nvSpPr>
          <p:cNvPr id="8" name="TextBox 8"/>
          <p:cNvSpPr txBox="1"/>
          <p:nvPr/>
        </p:nvSpPr>
        <p:spPr>
          <a:xfrm>
            <a:off x="9672634" y="8081751"/>
            <a:ext cx="7282691" cy="562641"/>
          </a:xfrm>
          <a:prstGeom prst="rect">
            <a:avLst/>
          </a:prstGeom>
        </p:spPr>
        <p:txBody>
          <a:bodyPr lIns="0" tIns="0" rIns="0" bIns="0" rtlCol="0" anchor="t">
            <a:spAutoFit/>
          </a:bodyPr>
          <a:lstStyle/>
          <a:p>
            <a:pPr marL="0" lvl="0" indent="0" algn="l">
              <a:lnSpc>
                <a:spcPts val="4688"/>
              </a:lnSpc>
              <a:spcBef>
                <a:spcPct val="0"/>
              </a:spcBef>
            </a:pPr>
            <a:r>
              <a:rPr lang="en-US" sz="3348">
                <a:solidFill>
                  <a:srgbClr val="2E404F"/>
                </a:solidFill>
                <a:latin typeface="Montserrat"/>
              </a:rPr>
              <a:t>PHẦN MỀM QUẢN LÝ</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grpSp>
        <p:nvGrpSpPr>
          <p:cNvPr id="2" name="Group 2"/>
          <p:cNvGrpSpPr/>
          <p:nvPr/>
        </p:nvGrpSpPr>
        <p:grpSpPr>
          <a:xfrm>
            <a:off x="3265953" y="2256504"/>
            <a:ext cx="11756094" cy="4965918"/>
            <a:chOff x="0" y="0"/>
            <a:chExt cx="15674793" cy="6621224"/>
          </a:xfrm>
        </p:grpSpPr>
        <p:sp>
          <p:nvSpPr>
            <p:cNvPr id="3" name="TextBox 3"/>
            <p:cNvSpPr txBox="1"/>
            <p:nvPr/>
          </p:nvSpPr>
          <p:spPr>
            <a:xfrm>
              <a:off x="0" y="9525"/>
              <a:ext cx="15674793" cy="5324475"/>
            </a:xfrm>
            <a:prstGeom prst="rect">
              <a:avLst/>
            </a:prstGeom>
          </p:spPr>
          <p:txBody>
            <a:bodyPr lIns="0" tIns="0" rIns="0" bIns="0" rtlCol="0" anchor="t">
              <a:spAutoFit/>
            </a:bodyPr>
            <a:lstStyle/>
            <a:p>
              <a:pPr marL="0" lvl="0" indent="0" algn="ctr">
                <a:lnSpc>
                  <a:spcPts val="10559"/>
                </a:lnSpc>
              </a:pPr>
              <a:r>
                <a:rPr lang="en-US" sz="8799">
                  <a:solidFill>
                    <a:srgbClr val="000000"/>
                  </a:solidFill>
                  <a:latin typeface="Montserrat Bold"/>
                </a:rPr>
                <a:t>02.</a:t>
              </a:r>
            </a:p>
            <a:p>
              <a:pPr marL="0" lvl="0" indent="0" algn="ctr">
                <a:lnSpc>
                  <a:spcPts val="10559"/>
                </a:lnSpc>
              </a:pPr>
              <a:r>
                <a:rPr lang="en-US" sz="8799">
                  <a:solidFill>
                    <a:srgbClr val="000000"/>
                  </a:solidFill>
                  <a:latin typeface="Montserrat Bold"/>
                </a:rPr>
                <a:t>PHÂN TÍCH ĐẶC TẢ</a:t>
              </a:r>
            </a:p>
            <a:p>
              <a:pPr marL="0" lvl="0" indent="0" algn="ctr">
                <a:lnSpc>
                  <a:spcPts val="10559"/>
                </a:lnSpc>
              </a:pPr>
              <a:r>
                <a:rPr lang="en-US" sz="8799">
                  <a:solidFill>
                    <a:srgbClr val="000000"/>
                  </a:solidFill>
                  <a:latin typeface="Montserrat Bold"/>
                </a:rPr>
                <a:t>YÊU CẦU THIẾT KẾ</a:t>
              </a:r>
            </a:p>
          </p:txBody>
        </p:sp>
        <p:sp>
          <p:nvSpPr>
            <p:cNvPr id="4" name="TextBox 4"/>
            <p:cNvSpPr txBox="1"/>
            <p:nvPr/>
          </p:nvSpPr>
          <p:spPr>
            <a:xfrm>
              <a:off x="2780751" y="6008026"/>
              <a:ext cx="10113291" cy="613198"/>
            </a:xfrm>
            <a:prstGeom prst="rect">
              <a:avLst/>
            </a:prstGeom>
          </p:spPr>
          <p:txBody>
            <a:bodyPr lIns="0" tIns="0" rIns="0" bIns="0" rtlCol="0" anchor="t">
              <a:spAutoFit/>
            </a:bodyPr>
            <a:lstStyle/>
            <a:p>
              <a:pPr marL="0" lvl="0" indent="0" algn="ctr">
                <a:lnSpc>
                  <a:spcPts val="3920"/>
                </a:lnSpc>
              </a:pPr>
              <a:r>
                <a:rPr lang="en-US" sz="2800">
                  <a:solidFill>
                    <a:srgbClr val="FFFFFF"/>
                  </a:solidFill>
                  <a:latin typeface="TT Interphases Bold"/>
                </a:rPr>
                <a:t>phantichdacta.com</a:t>
              </a:r>
            </a:p>
          </p:txBody>
        </p:sp>
      </p:grpSp>
      <p:sp>
        <p:nvSpPr>
          <p:cNvPr id="5" name="Freeform 5"/>
          <p:cNvSpPr/>
          <p:nvPr/>
        </p:nvSpPr>
        <p:spPr>
          <a:xfrm>
            <a:off x="13752050" y="3415695"/>
            <a:ext cx="7558084" cy="7613454"/>
          </a:xfrm>
          <a:custGeom>
            <a:avLst/>
            <a:gdLst/>
            <a:ahLst/>
            <a:cxnLst/>
            <a:rect l="l" t="t" r="r" b="b"/>
            <a:pathLst>
              <a:path w="7558084" h="7613454">
                <a:moveTo>
                  <a:pt x="0" y="0"/>
                </a:moveTo>
                <a:lnTo>
                  <a:pt x="7558084" y="0"/>
                </a:lnTo>
                <a:lnTo>
                  <a:pt x="7558084" y="7613454"/>
                </a:lnTo>
                <a:lnTo>
                  <a:pt x="0" y="76134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AutoShape 2"/>
          <p:cNvSpPr/>
          <p:nvPr/>
        </p:nvSpPr>
        <p:spPr>
          <a:xfrm>
            <a:off x="1358868" y="3789748"/>
            <a:ext cx="6363272" cy="5468552"/>
          </a:xfrm>
          <a:prstGeom prst="rect">
            <a:avLst/>
          </a:prstGeom>
          <a:solidFill>
            <a:srgbClr val="8A898B"/>
          </a:solidFill>
        </p:spPr>
        <p:txBody>
          <a:bodyPr/>
          <a:lstStyle/>
          <a:p>
            <a:endParaRPr lang="en-US"/>
          </a:p>
        </p:txBody>
      </p:sp>
      <p:grpSp>
        <p:nvGrpSpPr>
          <p:cNvPr id="3" name="Group 3"/>
          <p:cNvGrpSpPr/>
          <p:nvPr/>
        </p:nvGrpSpPr>
        <p:grpSpPr>
          <a:xfrm>
            <a:off x="1790571" y="4847681"/>
            <a:ext cx="5499865" cy="2155926"/>
            <a:chOff x="0" y="0"/>
            <a:chExt cx="7333153" cy="2874568"/>
          </a:xfrm>
        </p:grpSpPr>
        <p:sp>
          <p:nvSpPr>
            <p:cNvPr id="4" name="TextBox 4"/>
            <p:cNvSpPr txBox="1"/>
            <p:nvPr/>
          </p:nvSpPr>
          <p:spPr>
            <a:xfrm>
              <a:off x="0" y="966388"/>
              <a:ext cx="7333153" cy="1908180"/>
            </a:xfrm>
            <a:prstGeom prst="rect">
              <a:avLst/>
            </a:prstGeom>
          </p:spPr>
          <p:txBody>
            <a:bodyPr lIns="0" tIns="0" rIns="0" bIns="0" rtlCol="0" anchor="t">
              <a:spAutoFit/>
            </a:bodyPr>
            <a:lstStyle/>
            <a:p>
              <a:pPr algn="l">
                <a:lnSpc>
                  <a:spcPts val="2876"/>
                </a:lnSpc>
              </a:pPr>
              <a:r>
                <a:rPr lang="en-US" sz="2212">
                  <a:solidFill>
                    <a:srgbClr val="FFFFFF"/>
                  </a:solidFill>
                  <a:latin typeface="Montserrat"/>
                </a:rPr>
                <a:t>Xem và quản lý thông tin khách hàng</a:t>
              </a:r>
            </a:p>
            <a:p>
              <a:pPr algn="l">
                <a:lnSpc>
                  <a:spcPts val="2876"/>
                </a:lnSpc>
              </a:pPr>
              <a:endParaRPr lang="en-US" sz="2212">
                <a:solidFill>
                  <a:srgbClr val="FFFFFF"/>
                </a:solidFill>
                <a:latin typeface="Montserrat"/>
              </a:endParaRPr>
            </a:p>
            <a:p>
              <a:pPr marL="0" lvl="0" indent="0" algn="l">
                <a:lnSpc>
                  <a:spcPts val="2876"/>
                </a:lnSpc>
              </a:pPr>
              <a:r>
                <a:rPr lang="en-US" sz="2212">
                  <a:solidFill>
                    <a:srgbClr val="FFFFFF"/>
                  </a:solidFill>
                  <a:latin typeface="Montserrat"/>
                </a:rPr>
                <a:t>Nhập liệu sách lên ứng dụng và thực hiện bán sách cho khách hàng</a:t>
              </a:r>
            </a:p>
          </p:txBody>
        </p:sp>
        <p:sp>
          <p:nvSpPr>
            <p:cNvPr id="5" name="TextBox 5"/>
            <p:cNvSpPr txBox="1"/>
            <p:nvPr/>
          </p:nvSpPr>
          <p:spPr>
            <a:xfrm>
              <a:off x="0" y="-28575"/>
              <a:ext cx="7333153" cy="634284"/>
            </a:xfrm>
            <a:prstGeom prst="rect">
              <a:avLst/>
            </a:prstGeom>
          </p:spPr>
          <p:txBody>
            <a:bodyPr lIns="0" tIns="0" rIns="0" bIns="0" rtlCol="0" anchor="t">
              <a:spAutoFit/>
            </a:bodyPr>
            <a:lstStyle/>
            <a:p>
              <a:pPr marL="0" lvl="0" indent="0" algn="ctr">
                <a:lnSpc>
                  <a:spcPts val="3921"/>
                </a:lnSpc>
              </a:pPr>
              <a:r>
                <a:rPr lang="en-US" sz="3016">
                  <a:solidFill>
                    <a:srgbClr val="FFFFFF"/>
                  </a:solidFill>
                  <a:latin typeface="Open Sans 1 Bold"/>
                </a:rPr>
                <a:t>NHÂN VIÊN</a:t>
              </a:r>
            </a:p>
          </p:txBody>
        </p:sp>
      </p:grpSp>
      <p:sp>
        <p:nvSpPr>
          <p:cNvPr id="6" name="TextBox 6"/>
          <p:cNvSpPr txBox="1"/>
          <p:nvPr/>
        </p:nvSpPr>
        <p:spPr>
          <a:xfrm>
            <a:off x="911417" y="902798"/>
            <a:ext cx="8232583" cy="2064142"/>
          </a:xfrm>
          <a:prstGeom prst="rect">
            <a:avLst/>
          </a:prstGeom>
        </p:spPr>
        <p:txBody>
          <a:bodyPr lIns="0" tIns="0" rIns="0" bIns="0" rtlCol="0" anchor="t">
            <a:spAutoFit/>
          </a:bodyPr>
          <a:lstStyle/>
          <a:p>
            <a:pPr marL="0" lvl="0" indent="0" algn="l">
              <a:lnSpc>
                <a:spcPts val="8153"/>
              </a:lnSpc>
            </a:pPr>
            <a:r>
              <a:rPr lang="en-US" sz="6794">
                <a:solidFill>
                  <a:srgbClr val="000000"/>
                </a:solidFill>
                <a:latin typeface="Open Sans 1 Bold"/>
              </a:rPr>
              <a:t>Xác định yêu cầu người dùng</a:t>
            </a:r>
          </a:p>
        </p:txBody>
      </p:sp>
      <p:grpSp>
        <p:nvGrpSpPr>
          <p:cNvPr id="7" name="Group 7"/>
          <p:cNvGrpSpPr/>
          <p:nvPr/>
        </p:nvGrpSpPr>
        <p:grpSpPr>
          <a:xfrm>
            <a:off x="8637633" y="1691029"/>
            <a:ext cx="8978854" cy="7863090"/>
            <a:chOff x="0" y="0"/>
            <a:chExt cx="11971806" cy="10484121"/>
          </a:xfrm>
        </p:grpSpPr>
        <p:sp>
          <p:nvSpPr>
            <p:cNvPr id="8" name="TextBox 8"/>
            <p:cNvSpPr txBox="1"/>
            <p:nvPr/>
          </p:nvSpPr>
          <p:spPr>
            <a:xfrm>
              <a:off x="0" y="-28575"/>
              <a:ext cx="11971806" cy="638175"/>
            </a:xfrm>
            <a:prstGeom prst="rect">
              <a:avLst/>
            </a:prstGeom>
          </p:spPr>
          <p:txBody>
            <a:bodyPr lIns="0" tIns="0" rIns="0" bIns="0" rtlCol="0" anchor="t">
              <a:spAutoFit/>
            </a:bodyPr>
            <a:lstStyle/>
            <a:p>
              <a:pPr marL="0" lvl="0" indent="0" algn="ctr">
                <a:lnSpc>
                  <a:spcPts val="3900"/>
                </a:lnSpc>
              </a:pPr>
              <a:r>
                <a:rPr lang="en-US" sz="3000">
                  <a:solidFill>
                    <a:srgbClr val="000000"/>
                  </a:solidFill>
                  <a:latin typeface="Open Sans 1 Bold"/>
                </a:rPr>
                <a:t>ADMIN (Quản lý)</a:t>
              </a:r>
            </a:p>
          </p:txBody>
        </p:sp>
        <p:sp>
          <p:nvSpPr>
            <p:cNvPr id="9" name="TextBox 9"/>
            <p:cNvSpPr txBox="1"/>
            <p:nvPr/>
          </p:nvSpPr>
          <p:spPr>
            <a:xfrm>
              <a:off x="0" y="1038322"/>
              <a:ext cx="11971806" cy="8528557"/>
            </a:xfrm>
            <a:prstGeom prst="rect">
              <a:avLst/>
            </a:prstGeom>
          </p:spPr>
          <p:txBody>
            <a:bodyPr lIns="0" tIns="0" rIns="0" bIns="0" rtlCol="0" anchor="t">
              <a:spAutoFit/>
            </a:bodyPr>
            <a:lstStyle/>
            <a:p>
              <a:pPr marL="0" lvl="0" indent="0" algn="l">
                <a:lnSpc>
                  <a:spcPts val="3922"/>
                </a:lnSpc>
              </a:pPr>
              <a:r>
                <a:rPr lang="en-US" sz="2615">
                  <a:solidFill>
                    <a:srgbClr val="000000"/>
                  </a:solidFill>
                  <a:latin typeface="Montserrat"/>
                </a:rPr>
                <a:t>Quản lý toàn bộ ứng dụng</a:t>
              </a:r>
            </a:p>
            <a:p>
              <a:pPr marL="0" lvl="0" indent="0" algn="l">
                <a:lnSpc>
                  <a:spcPts val="3922"/>
                </a:lnSpc>
              </a:pPr>
              <a:endParaRPr lang="en-US" sz="2615">
                <a:solidFill>
                  <a:srgbClr val="000000"/>
                </a:solidFill>
                <a:latin typeface="Montserrat"/>
              </a:endParaRPr>
            </a:p>
            <a:p>
              <a:pPr marL="0" lvl="0" indent="0" algn="l">
                <a:lnSpc>
                  <a:spcPts val="3922"/>
                </a:lnSpc>
              </a:pPr>
              <a:r>
                <a:rPr lang="en-US" sz="2615">
                  <a:solidFill>
                    <a:srgbClr val="000000"/>
                  </a:solidFill>
                  <a:latin typeface="Montserrat"/>
                </a:rPr>
                <a:t>Có thể Backup và Restore toàn bộ dữ liệu của cửa hàng</a:t>
              </a:r>
            </a:p>
            <a:p>
              <a:pPr marL="0" lvl="0" indent="0" algn="l">
                <a:lnSpc>
                  <a:spcPts val="3922"/>
                </a:lnSpc>
              </a:pPr>
              <a:endParaRPr lang="en-US" sz="2615">
                <a:solidFill>
                  <a:srgbClr val="000000"/>
                </a:solidFill>
                <a:latin typeface="Montserrat"/>
              </a:endParaRPr>
            </a:p>
            <a:p>
              <a:pPr marL="0" lvl="0" indent="0" algn="l">
                <a:lnSpc>
                  <a:spcPts val="3922"/>
                </a:lnSpc>
              </a:pPr>
              <a:r>
                <a:rPr lang="en-US" sz="2615">
                  <a:solidFill>
                    <a:srgbClr val="000000"/>
                  </a:solidFill>
                  <a:latin typeface="Montserrat"/>
                </a:rPr>
                <a:t>Thêm các sản phẩm mới xóa, sửa các mặt hàng</a:t>
              </a:r>
            </a:p>
            <a:p>
              <a:pPr marL="0" lvl="0" indent="0" algn="l">
                <a:lnSpc>
                  <a:spcPts val="3922"/>
                </a:lnSpc>
              </a:pPr>
              <a:endParaRPr lang="en-US" sz="2615">
                <a:solidFill>
                  <a:srgbClr val="000000"/>
                </a:solidFill>
                <a:latin typeface="Montserrat"/>
              </a:endParaRPr>
            </a:p>
            <a:p>
              <a:pPr marL="0" lvl="0" indent="0" algn="l">
                <a:lnSpc>
                  <a:spcPts val="3922"/>
                </a:lnSpc>
              </a:pPr>
              <a:r>
                <a:rPr lang="en-US" sz="2615">
                  <a:solidFill>
                    <a:srgbClr val="000000"/>
                  </a:solidFill>
                  <a:latin typeface="Montserrat"/>
                </a:rPr>
                <a:t>Cập nhật biến động giá</a:t>
              </a:r>
            </a:p>
            <a:p>
              <a:pPr marL="0" lvl="0" indent="0" algn="l">
                <a:lnSpc>
                  <a:spcPts val="3922"/>
                </a:lnSpc>
              </a:pPr>
              <a:endParaRPr lang="en-US" sz="2615">
                <a:solidFill>
                  <a:srgbClr val="000000"/>
                </a:solidFill>
                <a:latin typeface="Montserrat"/>
              </a:endParaRPr>
            </a:p>
            <a:p>
              <a:pPr marL="0" lvl="0" indent="0" algn="l">
                <a:lnSpc>
                  <a:spcPts val="3922"/>
                </a:lnSpc>
              </a:pPr>
              <a:r>
                <a:rPr lang="en-US" sz="2615">
                  <a:solidFill>
                    <a:srgbClr val="000000"/>
                  </a:solidFill>
                  <a:latin typeface="Montserrat"/>
                </a:rPr>
                <a:t>Quản lý toàn bộ thông tin khách hàng và nhân viên của cửa hàng</a:t>
              </a:r>
            </a:p>
            <a:p>
              <a:pPr marL="0" lvl="0" indent="0" algn="l">
                <a:lnSpc>
                  <a:spcPts val="3922"/>
                </a:lnSpc>
              </a:pPr>
              <a:endParaRPr lang="en-US" sz="2615">
                <a:solidFill>
                  <a:srgbClr val="000000"/>
                </a:solidFill>
                <a:latin typeface="Montserrat"/>
              </a:endParaRPr>
            </a:p>
            <a:p>
              <a:pPr marL="0" lvl="0" indent="0" algn="l">
                <a:lnSpc>
                  <a:spcPts val="3922"/>
                </a:lnSpc>
              </a:pPr>
              <a:r>
                <a:rPr lang="en-US" sz="2615">
                  <a:solidFill>
                    <a:srgbClr val="000000"/>
                  </a:solidFill>
                  <a:latin typeface="Montserrat"/>
                </a:rPr>
                <a:t>Thống kê các đơn hàng, doanh thu và sản phầm</a:t>
              </a:r>
            </a:p>
          </p:txBody>
        </p:sp>
        <p:sp>
          <p:nvSpPr>
            <p:cNvPr id="10" name="AutoShape 10"/>
            <p:cNvSpPr/>
            <p:nvPr/>
          </p:nvSpPr>
          <p:spPr>
            <a:xfrm>
              <a:off x="0" y="10465071"/>
              <a:ext cx="11971806" cy="0"/>
            </a:xfrm>
            <a:prstGeom prst="line">
              <a:avLst/>
            </a:prstGeom>
            <a:ln w="38100" cap="rnd">
              <a:solidFill>
                <a:srgbClr val="646365"/>
              </a:solidFill>
              <a:prstDash val="solid"/>
              <a:headEnd type="none" w="sm" len="sm"/>
              <a:tailEnd type="none" w="sm" len="sm"/>
            </a:ln>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TextBox 2"/>
          <p:cNvSpPr txBox="1"/>
          <p:nvPr/>
        </p:nvSpPr>
        <p:spPr>
          <a:xfrm>
            <a:off x="1028700" y="589629"/>
            <a:ext cx="5560893" cy="828675"/>
          </a:xfrm>
          <a:prstGeom prst="rect">
            <a:avLst/>
          </a:prstGeom>
        </p:spPr>
        <p:txBody>
          <a:bodyPr lIns="0" tIns="0" rIns="0" bIns="0" rtlCol="0" anchor="t">
            <a:spAutoFit/>
          </a:bodyPr>
          <a:lstStyle/>
          <a:p>
            <a:pPr marL="0" lvl="0" indent="0" algn="l">
              <a:lnSpc>
                <a:spcPts val="6578"/>
              </a:lnSpc>
            </a:pPr>
            <a:r>
              <a:rPr lang="en-US" sz="5481" u="none">
                <a:solidFill>
                  <a:srgbClr val="FFFFFF"/>
                </a:solidFill>
                <a:latin typeface="Play Bold"/>
              </a:rPr>
              <a:t>SƠ ĐỒ ERD</a:t>
            </a:r>
          </a:p>
        </p:txBody>
      </p:sp>
      <p:sp>
        <p:nvSpPr>
          <p:cNvPr id="3" name="Freeform 3"/>
          <p:cNvSpPr/>
          <p:nvPr/>
        </p:nvSpPr>
        <p:spPr>
          <a:xfrm flipH="1">
            <a:off x="-2750342" y="3630007"/>
            <a:ext cx="7558084" cy="7613454"/>
          </a:xfrm>
          <a:custGeom>
            <a:avLst/>
            <a:gdLst/>
            <a:ahLst/>
            <a:cxnLst/>
            <a:rect l="l" t="t" r="r" b="b"/>
            <a:pathLst>
              <a:path w="7558084" h="7613454">
                <a:moveTo>
                  <a:pt x="7558084" y="0"/>
                </a:moveTo>
                <a:lnTo>
                  <a:pt x="0" y="0"/>
                </a:lnTo>
                <a:lnTo>
                  <a:pt x="0" y="7613455"/>
                </a:lnTo>
                <a:lnTo>
                  <a:pt x="7558084" y="7613455"/>
                </a:lnTo>
                <a:lnTo>
                  <a:pt x="755808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V="1">
            <a:off x="13480258" y="-498189"/>
            <a:ext cx="7558084" cy="7613454"/>
          </a:xfrm>
          <a:custGeom>
            <a:avLst/>
            <a:gdLst/>
            <a:ahLst/>
            <a:cxnLst/>
            <a:rect l="l" t="t" r="r" b="b"/>
            <a:pathLst>
              <a:path w="7558084" h="7613454">
                <a:moveTo>
                  <a:pt x="0" y="7613455"/>
                </a:moveTo>
                <a:lnTo>
                  <a:pt x="7558084" y="7613455"/>
                </a:lnTo>
                <a:lnTo>
                  <a:pt x="7558084" y="0"/>
                </a:lnTo>
                <a:lnTo>
                  <a:pt x="0" y="0"/>
                </a:lnTo>
                <a:lnTo>
                  <a:pt x="0" y="76134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928672" y="1418304"/>
            <a:ext cx="14430657" cy="8384353"/>
          </a:xfrm>
          <a:custGeom>
            <a:avLst/>
            <a:gdLst/>
            <a:ahLst/>
            <a:cxnLst/>
            <a:rect l="l" t="t" r="r" b="b"/>
            <a:pathLst>
              <a:path w="14430657" h="8384353">
                <a:moveTo>
                  <a:pt x="0" y="0"/>
                </a:moveTo>
                <a:lnTo>
                  <a:pt x="14430656" y="0"/>
                </a:lnTo>
                <a:lnTo>
                  <a:pt x="14430656" y="8384353"/>
                </a:lnTo>
                <a:lnTo>
                  <a:pt x="0" y="8384353"/>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Freeform 2"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4" name="Freeform 4"/>
          <p:cNvSpPr/>
          <p:nvPr/>
        </p:nvSpPr>
        <p:spPr>
          <a:xfrm>
            <a:off x="2688830" y="3238602"/>
            <a:ext cx="12910340" cy="3809796"/>
          </a:xfrm>
          <a:custGeom>
            <a:avLst/>
            <a:gdLst/>
            <a:ahLst/>
            <a:cxnLst/>
            <a:rect l="l" t="t" r="r" b="b"/>
            <a:pathLst>
              <a:path w="12910340" h="3809796">
                <a:moveTo>
                  <a:pt x="0" y="0"/>
                </a:moveTo>
                <a:lnTo>
                  <a:pt x="12910340" y="0"/>
                </a:lnTo>
                <a:lnTo>
                  <a:pt x="12910340" y="3809796"/>
                </a:lnTo>
                <a:lnTo>
                  <a:pt x="0" y="3809796"/>
                </a:lnTo>
                <a:lnTo>
                  <a:pt x="0" y="0"/>
                </a:lnTo>
                <a:close/>
              </a:path>
            </a:pathLst>
          </a:custGeom>
          <a:blipFill>
            <a:blip r:embed="rId4"/>
            <a:stretch>
              <a:fillRect r="-7470"/>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Freeform 2"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4" name="Freeform 4"/>
          <p:cNvSpPr/>
          <p:nvPr/>
        </p:nvSpPr>
        <p:spPr>
          <a:xfrm>
            <a:off x="3205974" y="1946174"/>
            <a:ext cx="11876052" cy="6927799"/>
          </a:xfrm>
          <a:custGeom>
            <a:avLst/>
            <a:gdLst/>
            <a:ahLst/>
            <a:cxnLst/>
            <a:rect l="l" t="t" r="r" b="b"/>
            <a:pathLst>
              <a:path w="11876052" h="6927799">
                <a:moveTo>
                  <a:pt x="0" y="0"/>
                </a:moveTo>
                <a:lnTo>
                  <a:pt x="11876052" y="0"/>
                </a:lnTo>
                <a:lnTo>
                  <a:pt x="11876052" y="6927799"/>
                </a:lnTo>
                <a:lnTo>
                  <a:pt x="0" y="6927799"/>
                </a:lnTo>
                <a:lnTo>
                  <a:pt x="0" y="0"/>
                </a:lnTo>
                <a:close/>
              </a:path>
            </a:pathLst>
          </a:custGeom>
          <a:blipFill>
            <a:blip r:embed="rId4"/>
            <a:stretch>
              <a:fillRect r="-9323"/>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Freeform 2"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4" name="Freeform 4"/>
          <p:cNvSpPr/>
          <p:nvPr/>
        </p:nvSpPr>
        <p:spPr>
          <a:xfrm>
            <a:off x="3163368" y="2380568"/>
            <a:ext cx="11961264" cy="5525864"/>
          </a:xfrm>
          <a:custGeom>
            <a:avLst/>
            <a:gdLst/>
            <a:ahLst/>
            <a:cxnLst/>
            <a:rect l="l" t="t" r="r" b="b"/>
            <a:pathLst>
              <a:path w="11961264" h="5525864">
                <a:moveTo>
                  <a:pt x="0" y="0"/>
                </a:moveTo>
                <a:lnTo>
                  <a:pt x="11961264" y="0"/>
                </a:lnTo>
                <a:lnTo>
                  <a:pt x="11961264" y="5525864"/>
                </a:lnTo>
                <a:lnTo>
                  <a:pt x="0" y="552586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Freeform 2"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4" name="Freeform 4"/>
          <p:cNvSpPr/>
          <p:nvPr/>
        </p:nvSpPr>
        <p:spPr>
          <a:xfrm>
            <a:off x="2998329" y="2797247"/>
            <a:ext cx="12291342" cy="5277942"/>
          </a:xfrm>
          <a:custGeom>
            <a:avLst/>
            <a:gdLst/>
            <a:ahLst/>
            <a:cxnLst/>
            <a:rect l="l" t="t" r="r" b="b"/>
            <a:pathLst>
              <a:path w="12291342" h="5277942">
                <a:moveTo>
                  <a:pt x="0" y="0"/>
                </a:moveTo>
                <a:lnTo>
                  <a:pt x="12291342" y="0"/>
                </a:lnTo>
                <a:lnTo>
                  <a:pt x="12291342" y="5277942"/>
                </a:lnTo>
                <a:lnTo>
                  <a:pt x="0" y="527794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Freeform 2"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4" name="Freeform 4"/>
          <p:cNvSpPr/>
          <p:nvPr/>
        </p:nvSpPr>
        <p:spPr>
          <a:xfrm>
            <a:off x="2968263" y="2553962"/>
            <a:ext cx="12351475" cy="5179077"/>
          </a:xfrm>
          <a:custGeom>
            <a:avLst/>
            <a:gdLst/>
            <a:ahLst/>
            <a:cxnLst/>
            <a:rect l="l" t="t" r="r" b="b"/>
            <a:pathLst>
              <a:path w="12351475" h="5179077">
                <a:moveTo>
                  <a:pt x="0" y="0"/>
                </a:moveTo>
                <a:lnTo>
                  <a:pt x="12351474" y="0"/>
                </a:lnTo>
                <a:lnTo>
                  <a:pt x="12351474" y="5179076"/>
                </a:lnTo>
                <a:lnTo>
                  <a:pt x="0" y="517907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Freeform 2"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4" name="Freeform 4"/>
          <p:cNvSpPr/>
          <p:nvPr/>
        </p:nvSpPr>
        <p:spPr>
          <a:xfrm>
            <a:off x="2538042" y="2418309"/>
            <a:ext cx="13211916" cy="5656880"/>
          </a:xfrm>
          <a:custGeom>
            <a:avLst/>
            <a:gdLst/>
            <a:ahLst/>
            <a:cxnLst/>
            <a:rect l="l" t="t" r="r" b="b"/>
            <a:pathLst>
              <a:path w="13211916" h="5656880">
                <a:moveTo>
                  <a:pt x="0" y="0"/>
                </a:moveTo>
                <a:lnTo>
                  <a:pt x="13211916" y="0"/>
                </a:lnTo>
                <a:lnTo>
                  <a:pt x="13211916" y="5656880"/>
                </a:lnTo>
                <a:lnTo>
                  <a:pt x="0" y="565688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AutoShape 2"/>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3" name="Freeform 3"/>
          <p:cNvSpPr/>
          <p:nvPr/>
        </p:nvSpPr>
        <p:spPr>
          <a:xfrm>
            <a:off x="2931838" y="1883217"/>
            <a:ext cx="12424323" cy="6520567"/>
          </a:xfrm>
          <a:custGeom>
            <a:avLst/>
            <a:gdLst/>
            <a:ahLst/>
            <a:cxnLst/>
            <a:rect l="l" t="t" r="r" b="b"/>
            <a:pathLst>
              <a:path w="12424323" h="6520567">
                <a:moveTo>
                  <a:pt x="0" y="0"/>
                </a:moveTo>
                <a:lnTo>
                  <a:pt x="12424324" y="0"/>
                </a:lnTo>
                <a:lnTo>
                  <a:pt x="12424324" y="6520566"/>
                </a:lnTo>
                <a:lnTo>
                  <a:pt x="0" y="6520566"/>
                </a:lnTo>
                <a:lnTo>
                  <a:pt x="0" y="0"/>
                </a:lnTo>
                <a:close/>
              </a:path>
            </a:pathLst>
          </a:custGeom>
          <a:blipFill>
            <a:blip r:embed="rId2"/>
            <a:stretch>
              <a:fillRect/>
            </a:stretch>
          </a:blipFill>
        </p:spPr>
        <p:txBody>
          <a:bodyPr/>
          <a:lstStyle/>
          <a:p>
            <a:endParaRPr lang="en-US"/>
          </a:p>
        </p:txBody>
      </p:sp>
      <p:sp>
        <p:nvSpPr>
          <p:cNvPr id="4" name="Freeform 4"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Freeform 2" descr="Minimalist UI Next Element"/>
          <p:cNvSpPr/>
          <p:nvPr/>
        </p:nvSpPr>
        <p:spPr>
          <a:xfrm>
            <a:off x="17259300" y="685347"/>
            <a:ext cx="706759" cy="706759"/>
          </a:xfrm>
          <a:custGeom>
            <a:avLst/>
            <a:gdLst/>
            <a:ahLst/>
            <a:cxnLst/>
            <a:rect l="l" t="t" r="r" b="b"/>
            <a:pathLst>
              <a:path w="706759" h="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11316671" y="-4131846"/>
            <a:ext cx="10605905" cy="9275346"/>
          </a:xfrm>
          <a:custGeom>
            <a:avLst/>
            <a:gdLst/>
            <a:ahLst/>
            <a:cxnLst/>
            <a:rect l="l" t="t" r="r" b="b"/>
            <a:pathLst>
              <a:path w="10605905" h="9275346">
                <a:moveTo>
                  <a:pt x="0" y="9275346"/>
                </a:moveTo>
                <a:lnTo>
                  <a:pt x="10605905" y="9275346"/>
                </a:lnTo>
                <a:lnTo>
                  <a:pt x="10605905" y="0"/>
                </a:lnTo>
                <a:lnTo>
                  <a:pt x="0" y="0"/>
                </a:lnTo>
                <a:lnTo>
                  <a:pt x="0" y="927534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4271502" y="2324601"/>
            <a:ext cx="2445931" cy="4018315"/>
            <a:chOff x="0" y="0"/>
            <a:chExt cx="3261241" cy="5357753"/>
          </a:xfrm>
        </p:grpSpPr>
        <p:pic>
          <p:nvPicPr>
            <p:cNvPr id="5" name="Picture 5"/>
            <p:cNvPicPr>
              <a:picLocks noChangeAspect="1"/>
            </p:cNvPicPr>
            <p:nvPr/>
          </p:nvPicPr>
          <p:blipFill>
            <a:blip r:embed="rId6"/>
            <a:srcRect l="13197" r="13197"/>
            <a:stretch>
              <a:fillRect/>
            </a:stretch>
          </p:blipFill>
          <p:spPr>
            <a:xfrm>
              <a:off x="0" y="0"/>
              <a:ext cx="3261241" cy="5357753"/>
            </a:xfrm>
            <a:prstGeom prst="rect">
              <a:avLst/>
            </a:prstGeom>
          </p:spPr>
        </p:pic>
      </p:grpSp>
      <p:grpSp>
        <p:nvGrpSpPr>
          <p:cNvPr id="6" name="Group 6"/>
          <p:cNvGrpSpPr/>
          <p:nvPr/>
        </p:nvGrpSpPr>
        <p:grpSpPr>
          <a:xfrm>
            <a:off x="4981109" y="2324601"/>
            <a:ext cx="2445931" cy="4018315"/>
            <a:chOff x="0" y="0"/>
            <a:chExt cx="3261241" cy="5357753"/>
          </a:xfrm>
        </p:grpSpPr>
        <p:pic>
          <p:nvPicPr>
            <p:cNvPr id="7" name="Picture 7"/>
            <p:cNvPicPr>
              <a:picLocks noChangeAspect="1"/>
            </p:cNvPicPr>
            <p:nvPr/>
          </p:nvPicPr>
          <p:blipFill>
            <a:blip r:embed="rId7"/>
            <a:srcRect l="19565" r="19565"/>
            <a:stretch>
              <a:fillRect/>
            </a:stretch>
          </p:blipFill>
          <p:spPr>
            <a:xfrm>
              <a:off x="0" y="0"/>
              <a:ext cx="3261241" cy="5357753"/>
            </a:xfrm>
            <a:prstGeom prst="rect">
              <a:avLst/>
            </a:prstGeom>
          </p:spPr>
        </p:pic>
      </p:grpSp>
      <p:grpSp>
        <p:nvGrpSpPr>
          <p:cNvPr id="8" name="Group 8"/>
          <p:cNvGrpSpPr/>
          <p:nvPr/>
        </p:nvGrpSpPr>
        <p:grpSpPr>
          <a:xfrm>
            <a:off x="8105573" y="2324601"/>
            <a:ext cx="2445931" cy="4018315"/>
            <a:chOff x="0" y="0"/>
            <a:chExt cx="3261241" cy="5357753"/>
          </a:xfrm>
        </p:grpSpPr>
        <p:pic>
          <p:nvPicPr>
            <p:cNvPr id="9" name="Picture 9"/>
            <p:cNvPicPr>
              <a:picLocks noChangeAspect="1"/>
            </p:cNvPicPr>
            <p:nvPr/>
          </p:nvPicPr>
          <p:blipFill>
            <a:blip r:embed="rId8"/>
            <a:srcRect t="3763" b="3763"/>
            <a:stretch>
              <a:fillRect/>
            </a:stretch>
          </p:blipFill>
          <p:spPr>
            <a:xfrm>
              <a:off x="0" y="0"/>
              <a:ext cx="3261241" cy="5357753"/>
            </a:xfrm>
            <a:prstGeom prst="rect">
              <a:avLst/>
            </a:prstGeom>
          </p:spPr>
        </p:pic>
      </p:grpSp>
      <p:grpSp>
        <p:nvGrpSpPr>
          <p:cNvPr id="10" name="Group 10"/>
          <p:cNvGrpSpPr/>
          <p:nvPr/>
        </p:nvGrpSpPr>
        <p:grpSpPr>
          <a:xfrm>
            <a:off x="11230038" y="2324601"/>
            <a:ext cx="2445931" cy="4018315"/>
            <a:chOff x="0" y="0"/>
            <a:chExt cx="3261241" cy="5357753"/>
          </a:xfrm>
        </p:grpSpPr>
        <p:pic>
          <p:nvPicPr>
            <p:cNvPr id="11" name="Picture 11"/>
            <p:cNvPicPr>
              <a:picLocks noChangeAspect="1"/>
            </p:cNvPicPr>
            <p:nvPr/>
          </p:nvPicPr>
          <p:blipFill>
            <a:blip r:embed="rId9"/>
            <a:srcRect l="19565" r="19565"/>
            <a:stretch>
              <a:fillRect/>
            </a:stretch>
          </p:blipFill>
          <p:spPr>
            <a:xfrm>
              <a:off x="0" y="0"/>
              <a:ext cx="3261241" cy="5357753"/>
            </a:xfrm>
            <a:prstGeom prst="rect">
              <a:avLst/>
            </a:prstGeom>
          </p:spPr>
        </p:pic>
      </p:grpSp>
      <p:grpSp>
        <p:nvGrpSpPr>
          <p:cNvPr id="12" name="Group 12"/>
          <p:cNvGrpSpPr/>
          <p:nvPr/>
        </p:nvGrpSpPr>
        <p:grpSpPr>
          <a:xfrm>
            <a:off x="1858903" y="2324601"/>
            <a:ext cx="2445931" cy="4018315"/>
            <a:chOff x="0" y="0"/>
            <a:chExt cx="3261241" cy="5357753"/>
          </a:xfrm>
        </p:grpSpPr>
        <p:pic>
          <p:nvPicPr>
            <p:cNvPr id="13" name="Picture 13"/>
            <p:cNvPicPr>
              <a:picLocks noChangeAspect="1"/>
            </p:cNvPicPr>
            <p:nvPr/>
          </p:nvPicPr>
          <p:blipFill>
            <a:blip r:embed="rId10"/>
            <a:srcRect l="17777" r="21352"/>
            <a:stretch>
              <a:fillRect/>
            </a:stretch>
          </p:blipFill>
          <p:spPr>
            <a:xfrm>
              <a:off x="0" y="0"/>
              <a:ext cx="3261241" cy="5357753"/>
            </a:xfrm>
            <a:prstGeom prst="rect">
              <a:avLst/>
            </a:prstGeom>
          </p:spPr>
        </p:pic>
      </p:grpSp>
      <p:sp>
        <p:nvSpPr>
          <p:cNvPr id="14" name="TextBox 14"/>
          <p:cNvSpPr txBox="1"/>
          <p:nvPr/>
        </p:nvSpPr>
        <p:spPr>
          <a:xfrm>
            <a:off x="5150742" y="6592129"/>
            <a:ext cx="2445931" cy="1139191"/>
          </a:xfrm>
          <a:prstGeom prst="rect">
            <a:avLst/>
          </a:prstGeom>
        </p:spPr>
        <p:txBody>
          <a:bodyPr lIns="0" tIns="0" rIns="0" bIns="0" rtlCol="0" anchor="t">
            <a:spAutoFit/>
          </a:bodyPr>
          <a:lstStyle/>
          <a:p>
            <a:pPr algn="l">
              <a:lnSpc>
                <a:spcPts val="4649"/>
              </a:lnSpc>
            </a:pPr>
            <a:r>
              <a:rPr lang="en-US" sz="3099">
                <a:solidFill>
                  <a:srgbClr val="2E404F"/>
                </a:solidFill>
                <a:latin typeface="Montserrat Bold"/>
              </a:rPr>
              <a:t>Lê Hoàng Anh Duy</a:t>
            </a:r>
          </a:p>
        </p:txBody>
      </p:sp>
      <p:sp>
        <p:nvSpPr>
          <p:cNvPr id="15" name="TextBox 15"/>
          <p:cNvSpPr txBox="1"/>
          <p:nvPr/>
        </p:nvSpPr>
        <p:spPr>
          <a:xfrm>
            <a:off x="7851123" y="6592129"/>
            <a:ext cx="3124464" cy="558166"/>
          </a:xfrm>
          <a:prstGeom prst="rect">
            <a:avLst/>
          </a:prstGeom>
        </p:spPr>
        <p:txBody>
          <a:bodyPr lIns="0" tIns="0" rIns="0" bIns="0" rtlCol="0" anchor="t">
            <a:spAutoFit/>
          </a:bodyPr>
          <a:lstStyle/>
          <a:p>
            <a:pPr algn="l">
              <a:lnSpc>
                <a:spcPts val="4649"/>
              </a:lnSpc>
            </a:pPr>
            <a:r>
              <a:rPr lang="en-US" sz="3099">
                <a:solidFill>
                  <a:srgbClr val="2E404F"/>
                </a:solidFill>
                <a:latin typeface="Montserrat Bold"/>
              </a:rPr>
              <a:t>Bùi Đức Thắng </a:t>
            </a:r>
          </a:p>
        </p:txBody>
      </p:sp>
      <p:sp>
        <p:nvSpPr>
          <p:cNvPr id="16" name="TextBox 16"/>
          <p:cNvSpPr txBox="1"/>
          <p:nvPr/>
        </p:nvSpPr>
        <p:spPr>
          <a:xfrm>
            <a:off x="11230038" y="6592129"/>
            <a:ext cx="2695962" cy="558166"/>
          </a:xfrm>
          <a:prstGeom prst="rect">
            <a:avLst/>
          </a:prstGeom>
        </p:spPr>
        <p:txBody>
          <a:bodyPr lIns="0" tIns="0" rIns="0" bIns="0" rtlCol="0" anchor="t">
            <a:spAutoFit/>
          </a:bodyPr>
          <a:lstStyle/>
          <a:p>
            <a:pPr algn="l">
              <a:lnSpc>
                <a:spcPts val="4649"/>
              </a:lnSpc>
            </a:pPr>
            <a:r>
              <a:rPr lang="en-US" sz="3099">
                <a:solidFill>
                  <a:srgbClr val="2E404F"/>
                </a:solidFill>
                <a:latin typeface="Montserrat Bold"/>
              </a:rPr>
              <a:t>Lê Tuấn Hiệp</a:t>
            </a:r>
          </a:p>
        </p:txBody>
      </p:sp>
      <p:sp>
        <p:nvSpPr>
          <p:cNvPr id="17" name="TextBox 17"/>
          <p:cNvSpPr txBox="1"/>
          <p:nvPr/>
        </p:nvSpPr>
        <p:spPr>
          <a:xfrm>
            <a:off x="14430825" y="6611179"/>
            <a:ext cx="2828475" cy="1085851"/>
          </a:xfrm>
          <a:prstGeom prst="rect">
            <a:avLst/>
          </a:prstGeom>
        </p:spPr>
        <p:txBody>
          <a:bodyPr lIns="0" tIns="0" rIns="0" bIns="0" rtlCol="0" anchor="t">
            <a:spAutoFit/>
          </a:bodyPr>
          <a:lstStyle/>
          <a:p>
            <a:pPr algn="l">
              <a:lnSpc>
                <a:spcPts val="4499"/>
              </a:lnSpc>
            </a:pPr>
            <a:r>
              <a:rPr lang="en-US" sz="2999">
                <a:solidFill>
                  <a:srgbClr val="2E404F"/>
                </a:solidFill>
                <a:latin typeface="Montserrat Bold"/>
              </a:rPr>
              <a:t>Võ Thị Thu Hằng</a:t>
            </a:r>
          </a:p>
        </p:txBody>
      </p:sp>
      <p:sp>
        <p:nvSpPr>
          <p:cNvPr id="18" name="TextBox 18"/>
          <p:cNvSpPr txBox="1"/>
          <p:nvPr/>
        </p:nvSpPr>
        <p:spPr>
          <a:xfrm>
            <a:off x="8776566" y="352926"/>
            <a:ext cx="8221873" cy="1371600"/>
          </a:xfrm>
          <a:prstGeom prst="rect">
            <a:avLst/>
          </a:prstGeom>
        </p:spPr>
        <p:txBody>
          <a:bodyPr lIns="0" tIns="0" rIns="0" bIns="0" rtlCol="0" anchor="t">
            <a:spAutoFit/>
          </a:bodyPr>
          <a:lstStyle/>
          <a:p>
            <a:pPr marL="0" lvl="0" indent="0" algn="r">
              <a:lnSpc>
                <a:spcPts val="10800"/>
              </a:lnSpc>
            </a:pPr>
            <a:r>
              <a:rPr lang="en-US" sz="9000" spc="369">
                <a:solidFill>
                  <a:srgbClr val="2E404F"/>
                </a:solidFill>
                <a:latin typeface="Montserrat Medium"/>
              </a:rPr>
              <a:t>THÀNH VIÊN</a:t>
            </a:r>
          </a:p>
        </p:txBody>
      </p:sp>
      <p:sp>
        <p:nvSpPr>
          <p:cNvPr id="19" name="TextBox 19"/>
          <p:cNvSpPr txBox="1"/>
          <p:nvPr/>
        </p:nvSpPr>
        <p:spPr>
          <a:xfrm>
            <a:off x="4981109" y="8110757"/>
            <a:ext cx="3124464" cy="523876"/>
          </a:xfrm>
          <a:prstGeom prst="rect">
            <a:avLst/>
          </a:prstGeom>
        </p:spPr>
        <p:txBody>
          <a:bodyPr lIns="0" tIns="0" rIns="0" bIns="0" rtlCol="0" anchor="t">
            <a:spAutoFit/>
          </a:bodyPr>
          <a:lstStyle/>
          <a:p>
            <a:pPr marL="0" lvl="0" indent="0" algn="l">
              <a:lnSpc>
                <a:spcPts val="4499"/>
              </a:lnSpc>
              <a:spcBef>
                <a:spcPct val="0"/>
              </a:spcBef>
            </a:pPr>
            <a:r>
              <a:rPr lang="en-US" sz="2999" spc="440">
                <a:solidFill>
                  <a:srgbClr val="2E404F"/>
                </a:solidFill>
                <a:latin typeface="Montserrat Bold"/>
              </a:rPr>
              <a:t>22133008</a:t>
            </a:r>
          </a:p>
        </p:txBody>
      </p:sp>
      <p:sp>
        <p:nvSpPr>
          <p:cNvPr id="20" name="TextBox 20"/>
          <p:cNvSpPr txBox="1"/>
          <p:nvPr/>
        </p:nvSpPr>
        <p:spPr>
          <a:xfrm>
            <a:off x="1856644" y="8110757"/>
            <a:ext cx="3124464" cy="523876"/>
          </a:xfrm>
          <a:prstGeom prst="rect">
            <a:avLst/>
          </a:prstGeom>
        </p:spPr>
        <p:txBody>
          <a:bodyPr lIns="0" tIns="0" rIns="0" bIns="0" rtlCol="0" anchor="t">
            <a:spAutoFit/>
          </a:bodyPr>
          <a:lstStyle/>
          <a:p>
            <a:pPr marL="0" lvl="0" indent="0" algn="l">
              <a:lnSpc>
                <a:spcPts val="4499"/>
              </a:lnSpc>
              <a:spcBef>
                <a:spcPct val="0"/>
              </a:spcBef>
            </a:pPr>
            <a:r>
              <a:rPr lang="en-US" sz="2999" spc="440">
                <a:solidFill>
                  <a:srgbClr val="2E404F"/>
                </a:solidFill>
                <a:latin typeface="Montserrat Bold"/>
              </a:rPr>
              <a:t>21133093</a:t>
            </a:r>
          </a:p>
        </p:txBody>
      </p:sp>
      <p:sp>
        <p:nvSpPr>
          <p:cNvPr id="21" name="TextBox 21"/>
          <p:cNvSpPr txBox="1"/>
          <p:nvPr/>
        </p:nvSpPr>
        <p:spPr>
          <a:xfrm>
            <a:off x="8192206" y="8110757"/>
            <a:ext cx="3124464" cy="523876"/>
          </a:xfrm>
          <a:prstGeom prst="rect">
            <a:avLst/>
          </a:prstGeom>
        </p:spPr>
        <p:txBody>
          <a:bodyPr lIns="0" tIns="0" rIns="0" bIns="0" rtlCol="0" anchor="t">
            <a:spAutoFit/>
          </a:bodyPr>
          <a:lstStyle/>
          <a:p>
            <a:pPr marL="0" lvl="0" indent="0" algn="l">
              <a:lnSpc>
                <a:spcPts val="4499"/>
              </a:lnSpc>
              <a:spcBef>
                <a:spcPct val="0"/>
              </a:spcBef>
            </a:pPr>
            <a:r>
              <a:rPr lang="en-US" sz="2999" spc="440">
                <a:solidFill>
                  <a:srgbClr val="2E404F"/>
                </a:solidFill>
                <a:latin typeface="Montserrat Bold"/>
              </a:rPr>
              <a:t>22110422</a:t>
            </a:r>
          </a:p>
        </p:txBody>
      </p:sp>
      <p:sp>
        <p:nvSpPr>
          <p:cNvPr id="22" name="TextBox 22"/>
          <p:cNvSpPr txBox="1"/>
          <p:nvPr/>
        </p:nvSpPr>
        <p:spPr>
          <a:xfrm>
            <a:off x="11475994" y="8110757"/>
            <a:ext cx="3124464" cy="523876"/>
          </a:xfrm>
          <a:prstGeom prst="rect">
            <a:avLst/>
          </a:prstGeom>
        </p:spPr>
        <p:txBody>
          <a:bodyPr lIns="0" tIns="0" rIns="0" bIns="0" rtlCol="0" anchor="t">
            <a:spAutoFit/>
          </a:bodyPr>
          <a:lstStyle/>
          <a:p>
            <a:pPr marL="0" lvl="0" indent="0" algn="l">
              <a:lnSpc>
                <a:spcPts val="4499"/>
              </a:lnSpc>
              <a:spcBef>
                <a:spcPct val="0"/>
              </a:spcBef>
            </a:pPr>
            <a:r>
              <a:rPr lang="en-US" sz="2999" spc="440">
                <a:solidFill>
                  <a:srgbClr val="2E404F"/>
                </a:solidFill>
                <a:latin typeface="Montserrat Bold"/>
              </a:rPr>
              <a:t>19133023</a:t>
            </a:r>
          </a:p>
        </p:txBody>
      </p:sp>
      <p:sp>
        <p:nvSpPr>
          <p:cNvPr id="23" name="TextBox 23"/>
          <p:cNvSpPr txBox="1"/>
          <p:nvPr/>
        </p:nvSpPr>
        <p:spPr>
          <a:xfrm>
            <a:off x="14441135" y="8110757"/>
            <a:ext cx="3124464" cy="523876"/>
          </a:xfrm>
          <a:prstGeom prst="rect">
            <a:avLst/>
          </a:prstGeom>
        </p:spPr>
        <p:txBody>
          <a:bodyPr lIns="0" tIns="0" rIns="0" bIns="0" rtlCol="0" anchor="t">
            <a:spAutoFit/>
          </a:bodyPr>
          <a:lstStyle/>
          <a:p>
            <a:pPr marL="0" lvl="0" indent="0" algn="l">
              <a:lnSpc>
                <a:spcPts val="4499"/>
              </a:lnSpc>
              <a:spcBef>
                <a:spcPct val="0"/>
              </a:spcBef>
            </a:pPr>
            <a:r>
              <a:rPr lang="en-US" sz="2999" spc="440">
                <a:solidFill>
                  <a:srgbClr val="2E404F"/>
                </a:solidFill>
                <a:latin typeface="Montserrat Bold"/>
              </a:rPr>
              <a:t>22133016</a:t>
            </a:r>
          </a:p>
        </p:txBody>
      </p:sp>
      <p:sp>
        <p:nvSpPr>
          <p:cNvPr id="24" name="TextBox 24"/>
          <p:cNvSpPr txBox="1"/>
          <p:nvPr/>
        </p:nvSpPr>
        <p:spPr>
          <a:xfrm>
            <a:off x="1856644" y="6704866"/>
            <a:ext cx="3124464" cy="1139191"/>
          </a:xfrm>
          <a:prstGeom prst="rect">
            <a:avLst/>
          </a:prstGeom>
        </p:spPr>
        <p:txBody>
          <a:bodyPr lIns="0" tIns="0" rIns="0" bIns="0" rtlCol="0" anchor="t">
            <a:spAutoFit/>
          </a:bodyPr>
          <a:lstStyle/>
          <a:p>
            <a:pPr algn="l">
              <a:lnSpc>
                <a:spcPts val="4649"/>
              </a:lnSpc>
            </a:pPr>
            <a:r>
              <a:rPr lang="en-US" sz="3099">
                <a:solidFill>
                  <a:srgbClr val="2E404F"/>
                </a:solidFill>
                <a:latin typeface="Montserrat Bold"/>
              </a:rPr>
              <a:t>Lương Tường Vy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AutoShape 2"/>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3" name="Freeform 3"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324339" y="2870280"/>
            <a:ext cx="13639322" cy="4546441"/>
          </a:xfrm>
          <a:custGeom>
            <a:avLst/>
            <a:gdLst/>
            <a:ahLst/>
            <a:cxnLst/>
            <a:rect l="l" t="t" r="r" b="b"/>
            <a:pathLst>
              <a:path w="13639322" h="4546441">
                <a:moveTo>
                  <a:pt x="0" y="0"/>
                </a:moveTo>
                <a:lnTo>
                  <a:pt x="13639322" y="0"/>
                </a:lnTo>
                <a:lnTo>
                  <a:pt x="13639322" y="4546440"/>
                </a:lnTo>
                <a:lnTo>
                  <a:pt x="0" y="454644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AutoShape 2"/>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3" name="Freeform 3"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438421" y="1885746"/>
            <a:ext cx="11411158" cy="7026013"/>
          </a:xfrm>
          <a:custGeom>
            <a:avLst/>
            <a:gdLst/>
            <a:ahLst/>
            <a:cxnLst/>
            <a:rect l="l" t="t" r="r" b="b"/>
            <a:pathLst>
              <a:path w="11411158" h="7026013">
                <a:moveTo>
                  <a:pt x="0" y="0"/>
                </a:moveTo>
                <a:lnTo>
                  <a:pt x="11411158" y="0"/>
                </a:lnTo>
                <a:lnTo>
                  <a:pt x="11411158" y="7026013"/>
                </a:lnTo>
                <a:lnTo>
                  <a:pt x="0" y="702601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AutoShape 2"/>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3" name="Freeform 3"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737053" y="2849647"/>
            <a:ext cx="12813895" cy="4587706"/>
          </a:xfrm>
          <a:custGeom>
            <a:avLst/>
            <a:gdLst/>
            <a:ahLst/>
            <a:cxnLst/>
            <a:rect l="l" t="t" r="r" b="b"/>
            <a:pathLst>
              <a:path w="12813895" h="4587706">
                <a:moveTo>
                  <a:pt x="0" y="0"/>
                </a:moveTo>
                <a:lnTo>
                  <a:pt x="12813894" y="0"/>
                </a:lnTo>
                <a:lnTo>
                  <a:pt x="12813894" y="4587706"/>
                </a:lnTo>
                <a:lnTo>
                  <a:pt x="0" y="4587706"/>
                </a:lnTo>
                <a:lnTo>
                  <a:pt x="0" y="0"/>
                </a:lnTo>
                <a:close/>
              </a:path>
            </a:pathLst>
          </a:custGeom>
          <a:blipFill>
            <a:blip r:embed="rId4"/>
            <a:stretch>
              <a:fillRect r="-3623"/>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AutoShape 2"/>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3" name="Freeform 3"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575357" y="2741253"/>
            <a:ext cx="13137287" cy="4804493"/>
          </a:xfrm>
          <a:custGeom>
            <a:avLst/>
            <a:gdLst/>
            <a:ahLst/>
            <a:cxnLst/>
            <a:rect l="l" t="t" r="r" b="b"/>
            <a:pathLst>
              <a:path w="13137287" h="4804493">
                <a:moveTo>
                  <a:pt x="0" y="0"/>
                </a:moveTo>
                <a:lnTo>
                  <a:pt x="13137286" y="0"/>
                </a:lnTo>
                <a:lnTo>
                  <a:pt x="13137286" y="4804494"/>
                </a:lnTo>
                <a:lnTo>
                  <a:pt x="0" y="480449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AutoShape 2"/>
          <p:cNvSpPr/>
          <p:nvPr/>
        </p:nvSpPr>
        <p:spPr>
          <a:xfrm>
            <a:off x="1028700" y="1434290"/>
            <a:ext cx="5122944" cy="0"/>
          </a:xfrm>
          <a:prstGeom prst="line">
            <a:avLst/>
          </a:prstGeom>
          <a:ln w="38100" cap="flat">
            <a:solidFill>
              <a:srgbClr val="6D597A"/>
            </a:solidFill>
            <a:prstDash val="solid"/>
            <a:headEnd type="none" w="sm" len="sm"/>
            <a:tailEnd type="none" w="sm" len="sm"/>
          </a:ln>
        </p:spPr>
        <p:txBody>
          <a:bodyPr/>
          <a:lstStyle/>
          <a:p>
            <a:endParaRPr lang="en-US"/>
          </a:p>
        </p:txBody>
      </p:sp>
      <p:sp>
        <p:nvSpPr>
          <p:cNvPr id="3" name="Freeform 3" descr="Lined Arrow Memphis Element"/>
          <p:cNvSpPr/>
          <p:nvPr/>
        </p:nvSpPr>
        <p:spPr>
          <a:xfrm>
            <a:off x="13755739" y="8075189"/>
            <a:ext cx="6143920" cy="2211811"/>
          </a:xfrm>
          <a:custGeom>
            <a:avLst/>
            <a:gdLst/>
            <a:ahLst/>
            <a:cxnLst/>
            <a:rect l="l" t="t" r="r" b="b"/>
            <a:pathLst>
              <a:path w="6143920" h="2211811">
                <a:moveTo>
                  <a:pt x="0" y="0"/>
                </a:moveTo>
                <a:lnTo>
                  <a:pt x="6143919" y="0"/>
                </a:lnTo>
                <a:lnTo>
                  <a:pt x="6143919" y="2211811"/>
                </a:lnTo>
                <a:lnTo>
                  <a:pt x="0" y="2211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362249" y="3094124"/>
            <a:ext cx="13563502" cy="4098752"/>
          </a:xfrm>
          <a:custGeom>
            <a:avLst/>
            <a:gdLst/>
            <a:ahLst/>
            <a:cxnLst/>
            <a:rect l="l" t="t" r="r" b="b"/>
            <a:pathLst>
              <a:path w="13563502" h="4098752">
                <a:moveTo>
                  <a:pt x="0" y="0"/>
                </a:moveTo>
                <a:lnTo>
                  <a:pt x="13563502" y="0"/>
                </a:lnTo>
                <a:lnTo>
                  <a:pt x="13563502" y="4098752"/>
                </a:lnTo>
                <a:lnTo>
                  <a:pt x="0" y="409875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08835"/>
            <a:ext cx="9795914" cy="706404"/>
          </a:xfrm>
          <a:prstGeom prst="rect">
            <a:avLst/>
          </a:prstGeom>
        </p:spPr>
        <p:txBody>
          <a:bodyPr lIns="0" tIns="0" rIns="0" bIns="0" rtlCol="0" anchor="t">
            <a:spAutoFit/>
          </a:bodyPr>
          <a:lstStyle/>
          <a:p>
            <a:pPr marL="0" lvl="0" indent="0" algn="l">
              <a:lnSpc>
                <a:spcPts val="5335"/>
              </a:lnSpc>
            </a:pPr>
            <a:r>
              <a:rPr lang="en-US" sz="5081">
                <a:solidFill>
                  <a:srgbClr val="6D597A"/>
                </a:solidFill>
                <a:latin typeface="Play Bold"/>
              </a:rPr>
              <a:t>Chi tiết từng bản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Freeform 2"/>
          <p:cNvSpPr/>
          <p:nvPr/>
        </p:nvSpPr>
        <p:spPr>
          <a:xfrm>
            <a:off x="1028700" y="2783104"/>
            <a:ext cx="16230600" cy="7503896"/>
          </a:xfrm>
          <a:custGeom>
            <a:avLst/>
            <a:gdLst/>
            <a:ahLst/>
            <a:cxnLst/>
            <a:rect l="l" t="t" r="r" b="b"/>
            <a:pathLst>
              <a:path w="16230600" h="7503896">
                <a:moveTo>
                  <a:pt x="0" y="0"/>
                </a:moveTo>
                <a:lnTo>
                  <a:pt x="16230600" y="0"/>
                </a:lnTo>
                <a:lnTo>
                  <a:pt x="16230600" y="7503896"/>
                </a:lnTo>
                <a:lnTo>
                  <a:pt x="0" y="7503896"/>
                </a:lnTo>
                <a:lnTo>
                  <a:pt x="0" y="0"/>
                </a:lnTo>
                <a:close/>
              </a:path>
            </a:pathLst>
          </a:custGeom>
          <a:blipFill>
            <a:blip r:embed="rId2"/>
            <a:stretch>
              <a:fillRect b="-21022"/>
            </a:stretch>
          </a:blipFill>
        </p:spPr>
        <p:txBody>
          <a:bodyPr/>
          <a:lstStyle/>
          <a:p>
            <a:endParaRPr lang="en-US"/>
          </a:p>
        </p:txBody>
      </p:sp>
      <p:sp>
        <p:nvSpPr>
          <p:cNvPr id="3" name="TextBox 3"/>
          <p:cNvSpPr txBox="1"/>
          <p:nvPr/>
        </p:nvSpPr>
        <p:spPr>
          <a:xfrm>
            <a:off x="1702219" y="625709"/>
            <a:ext cx="14962072" cy="1335407"/>
          </a:xfrm>
          <a:prstGeom prst="rect">
            <a:avLst/>
          </a:prstGeom>
        </p:spPr>
        <p:txBody>
          <a:bodyPr lIns="0" tIns="0" rIns="0" bIns="0" rtlCol="0" anchor="t">
            <a:spAutoFit/>
          </a:bodyPr>
          <a:lstStyle/>
          <a:p>
            <a:pPr marL="0" lvl="0" indent="0" algn="ctr">
              <a:lnSpc>
                <a:spcPts val="10919"/>
              </a:lnSpc>
              <a:spcBef>
                <a:spcPct val="0"/>
              </a:spcBef>
            </a:pPr>
            <a:r>
              <a:rPr lang="en-US" sz="7799" spc="319">
                <a:solidFill>
                  <a:srgbClr val="2E404F"/>
                </a:solidFill>
                <a:latin typeface="Montserrat Bold"/>
              </a:rPr>
              <a:t>4. KẾT QUẢ</a:t>
            </a:r>
          </a:p>
        </p:txBody>
      </p:sp>
      <p:sp>
        <p:nvSpPr>
          <p:cNvPr id="4" name="TextBox 4"/>
          <p:cNvSpPr txBox="1"/>
          <p:nvPr/>
        </p:nvSpPr>
        <p:spPr>
          <a:xfrm>
            <a:off x="2867914" y="2187563"/>
            <a:ext cx="13195109" cy="330994"/>
          </a:xfrm>
          <a:prstGeom prst="rect">
            <a:avLst/>
          </a:prstGeom>
        </p:spPr>
        <p:txBody>
          <a:bodyPr lIns="0" tIns="0" rIns="0" bIns="0" rtlCol="0" anchor="t">
            <a:spAutoFit/>
          </a:bodyPr>
          <a:lstStyle/>
          <a:p>
            <a:pPr marL="0" lvl="0" indent="0" algn="ctr">
              <a:lnSpc>
                <a:spcPts val="2756"/>
              </a:lnSpc>
              <a:spcBef>
                <a:spcPct val="0"/>
              </a:spcBef>
            </a:pPr>
            <a:r>
              <a:rPr lang="en-US" sz="1968">
                <a:solidFill>
                  <a:srgbClr val="2E404F"/>
                </a:solidFill>
                <a:latin typeface="Montserrat"/>
              </a:rPr>
              <a:t>Phần mềm quản lý</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Freeform 2"/>
          <p:cNvSpPr/>
          <p:nvPr/>
        </p:nvSpPr>
        <p:spPr>
          <a:xfrm>
            <a:off x="4276311" y="818704"/>
            <a:ext cx="13256812" cy="8585203"/>
          </a:xfrm>
          <a:custGeom>
            <a:avLst/>
            <a:gdLst/>
            <a:ahLst/>
            <a:cxnLst/>
            <a:rect l="l" t="t" r="r" b="b"/>
            <a:pathLst>
              <a:path w="13256812" h="8585203">
                <a:moveTo>
                  <a:pt x="0" y="0"/>
                </a:moveTo>
                <a:lnTo>
                  <a:pt x="13256812" y="0"/>
                </a:lnTo>
                <a:lnTo>
                  <a:pt x="13256812" y="8585203"/>
                </a:lnTo>
                <a:lnTo>
                  <a:pt x="0" y="8585203"/>
                </a:lnTo>
                <a:lnTo>
                  <a:pt x="0" y="0"/>
                </a:lnTo>
                <a:close/>
              </a:path>
            </a:pathLst>
          </a:custGeom>
          <a:blipFill>
            <a:blip r:embed="rId2"/>
            <a:stretch>
              <a:fillRect r="-284" b="-21283"/>
            </a:stretch>
          </a:blipFill>
        </p:spPr>
        <p:txBody>
          <a:bodyPr/>
          <a:lstStyle/>
          <a:p>
            <a:endParaRPr lang="en-US"/>
          </a:p>
        </p:txBody>
      </p:sp>
      <p:sp>
        <p:nvSpPr>
          <p:cNvPr id="3" name="Freeform 3"/>
          <p:cNvSpPr/>
          <p:nvPr/>
        </p:nvSpPr>
        <p:spPr>
          <a:xfrm>
            <a:off x="2335714" y="3980445"/>
            <a:ext cx="1155163" cy="936732"/>
          </a:xfrm>
          <a:custGeom>
            <a:avLst/>
            <a:gdLst/>
            <a:ahLst/>
            <a:cxnLst/>
            <a:rect l="l" t="t" r="r" b="b"/>
            <a:pathLst>
              <a:path w="1155163" h="936732">
                <a:moveTo>
                  <a:pt x="0" y="0"/>
                </a:moveTo>
                <a:lnTo>
                  <a:pt x="1155163" y="0"/>
                </a:lnTo>
                <a:lnTo>
                  <a:pt x="1155163" y="936732"/>
                </a:lnTo>
                <a:lnTo>
                  <a:pt x="0" y="936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623143" y="2659370"/>
            <a:ext cx="5735467" cy="1789441"/>
            <a:chOff x="0" y="0"/>
            <a:chExt cx="7647290" cy="2385921"/>
          </a:xfrm>
        </p:grpSpPr>
        <p:sp>
          <p:nvSpPr>
            <p:cNvPr id="5" name="TextBox 5"/>
            <p:cNvSpPr txBox="1"/>
            <p:nvPr/>
          </p:nvSpPr>
          <p:spPr>
            <a:xfrm>
              <a:off x="0" y="171450"/>
              <a:ext cx="7647290" cy="1014476"/>
            </a:xfrm>
            <a:prstGeom prst="rect">
              <a:avLst/>
            </a:prstGeom>
          </p:spPr>
          <p:txBody>
            <a:bodyPr lIns="0" tIns="0" rIns="0" bIns="0" rtlCol="0" anchor="t">
              <a:spAutoFit/>
            </a:bodyPr>
            <a:lstStyle/>
            <a:p>
              <a:pPr marL="0" lvl="0" indent="0" algn="l">
                <a:lnSpc>
                  <a:spcPts val="5299"/>
                </a:lnSpc>
                <a:spcBef>
                  <a:spcPct val="0"/>
                </a:spcBef>
              </a:pPr>
              <a:r>
                <a:rPr lang="en-US" sz="5888" spc="-117">
                  <a:solidFill>
                    <a:srgbClr val="000000"/>
                  </a:solidFill>
                  <a:latin typeface="Open Sans 2 Bold"/>
                </a:rPr>
                <a:t>Giao diện</a:t>
              </a:r>
            </a:p>
          </p:txBody>
        </p:sp>
        <p:sp>
          <p:nvSpPr>
            <p:cNvPr id="6" name="TextBox 6"/>
            <p:cNvSpPr txBox="1"/>
            <p:nvPr/>
          </p:nvSpPr>
          <p:spPr>
            <a:xfrm>
              <a:off x="0" y="1880030"/>
              <a:ext cx="7647290" cy="505891"/>
            </a:xfrm>
            <a:prstGeom prst="rect">
              <a:avLst/>
            </a:prstGeom>
          </p:spPr>
          <p:txBody>
            <a:bodyPr lIns="0" tIns="0" rIns="0" bIns="0" rtlCol="0" anchor="t">
              <a:spAutoFit/>
            </a:bodyPr>
            <a:lstStyle/>
            <a:p>
              <a:pPr marL="0" lvl="0" indent="0" algn="l">
                <a:lnSpc>
                  <a:spcPts val="2868"/>
                </a:lnSpc>
                <a:spcBef>
                  <a:spcPct val="0"/>
                </a:spcBef>
              </a:pPr>
              <a:r>
                <a:rPr lang="en-US" sz="2607">
                  <a:solidFill>
                    <a:srgbClr val="000000"/>
                  </a:solidFill>
                  <a:latin typeface="Open Sans 2"/>
                </a:rPr>
                <a:t>Hệ thống</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Freeform 2"/>
          <p:cNvSpPr/>
          <p:nvPr/>
        </p:nvSpPr>
        <p:spPr>
          <a:xfrm>
            <a:off x="1028700" y="704643"/>
            <a:ext cx="11867710" cy="9016521"/>
          </a:xfrm>
          <a:custGeom>
            <a:avLst/>
            <a:gdLst/>
            <a:ahLst/>
            <a:cxnLst/>
            <a:rect l="l" t="t" r="r" b="b"/>
            <a:pathLst>
              <a:path w="11867710" h="9016521">
                <a:moveTo>
                  <a:pt x="0" y="0"/>
                </a:moveTo>
                <a:lnTo>
                  <a:pt x="11867710" y="0"/>
                </a:lnTo>
                <a:lnTo>
                  <a:pt x="11867710" y="9016521"/>
                </a:lnTo>
                <a:lnTo>
                  <a:pt x="0" y="9016521"/>
                </a:lnTo>
                <a:lnTo>
                  <a:pt x="0" y="0"/>
                </a:lnTo>
                <a:close/>
              </a:path>
            </a:pathLst>
          </a:custGeom>
          <a:blipFill>
            <a:blip r:embed="rId2"/>
            <a:stretch>
              <a:fillRect t="-1443" b="-1443"/>
            </a:stretch>
          </a:blipFill>
        </p:spPr>
        <p:txBody>
          <a:bodyPr/>
          <a:lstStyle/>
          <a:p>
            <a:endParaRPr lang="en-US"/>
          </a:p>
        </p:txBody>
      </p:sp>
      <p:sp>
        <p:nvSpPr>
          <p:cNvPr id="3" name="AutoShape 3"/>
          <p:cNvSpPr/>
          <p:nvPr/>
        </p:nvSpPr>
        <p:spPr>
          <a:xfrm>
            <a:off x="0" y="704643"/>
            <a:ext cx="18288049" cy="9525"/>
          </a:xfrm>
          <a:prstGeom prst="line">
            <a:avLst/>
          </a:prstGeom>
          <a:ln w="19050" cap="flat">
            <a:solidFill>
              <a:srgbClr val="ABABAB"/>
            </a:solidFill>
            <a:prstDash val="solid"/>
            <a:headEnd type="none" w="sm" len="sm"/>
            <a:tailEnd type="none" w="sm" len="sm"/>
          </a:ln>
        </p:spPr>
        <p:txBody>
          <a:bodyPr/>
          <a:lstStyle/>
          <a:p>
            <a:endParaRPr lang="en-US"/>
          </a:p>
        </p:txBody>
      </p:sp>
      <p:grpSp>
        <p:nvGrpSpPr>
          <p:cNvPr id="4" name="Group 4"/>
          <p:cNvGrpSpPr/>
          <p:nvPr/>
        </p:nvGrpSpPr>
        <p:grpSpPr>
          <a:xfrm>
            <a:off x="13167568" y="651938"/>
            <a:ext cx="4770388" cy="2127092"/>
            <a:chOff x="0" y="0"/>
            <a:chExt cx="6360518" cy="2836123"/>
          </a:xfrm>
        </p:grpSpPr>
        <p:sp>
          <p:nvSpPr>
            <p:cNvPr id="5" name="TextBox 5"/>
            <p:cNvSpPr txBox="1"/>
            <p:nvPr/>
          </p:nvSpPr>
          <p:spPr>
            <a:xfrm>
              <a:off x="0" y="200025"/>
              <a:ext cx="6360518" cy="1209675"/>
            </a:xfrm>
            <a:prstGeom prst="rect">
              <a:avLst/>
            </a:prstGeom>
          </p:spPr>
          <p:txBody>
            <a:bodyPr lIns="0" tIns="0" rIns="0" bIns="0" rtlCol="0" anchor="t">
              <a:spAutoFit/>
            </a:bodyPr>
            <a:lstStyle/>
            <a:p>
              <a:pPr marL="0" lvl="0" indent="0" algn="l">
                <a:lnSpc>
                  <a:spcPts val="6299"/>
                </a:lnSpc>
                <a:spcBef>
                  <a:spcPct val="0"/>
                </a:spcBef>
              </a:pPr>
              <a:r>
                <a:rPr lang="en-US" sz="6999" spc="-139">
                  <a:solidFill>
                    <a:srgbClr val="000000"/>
                  </a:solidFill>
                  <a:latin typeface="Open Sans 2 Bold"/>
                </a:rPr>
                <a:t>Giao diện</a:t>
              </a:r>
            </a:p>
          </p:txBody>
        </p:sp>
        <p:sp>
          <p:nvSpPr>
            <p:cNvPr id="6" name="TextBox 6"/>
            <p:cNvSpPr txBox="1"/>
            <p:nvPr/>
          </p:nvSpPr>
          <p:spPr>
            <a:xfrm>
              <a:off x="0" y="2250230"/>
              <a:ext cx="6360518" cy="585893"/>
            </a:xfrm>
            <a:prstGeom prst="rect">
              <a:avLst/>
            </a:prstGeom>
          </p:spPr>
          <p:txBody>
            <a:bodyPr lIns="0" tIns="0" rIns="0" bIns="0" rtlCol="0" anchor="t">
              <a:spAutoFit/>
            </a:bodyPr>
            <a:lstStyle/>
            <a:p>
              <a:pPr marL="0" lvl="0" indent="0" algn="l">
                <a:lnSpc>
                  <a:spcPts val="3409"/>
                </a:lnSpc>
                <a:spcBef>
                  <a:spcPct val="0"/>
                </a:spcBef>
              </a:pPr>
              <a:r>
                <a:rPr lang="en-US" sz="3099">
                  <a:solidFill>
                    <a:srgbClr val="000000"/>
                  </a:solidFill>
                  <a:latin typeface="Open Sans 2"/>
                </a:rPr>
                <a:t>Đăng nhập - Hệ thống</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2827935" y="1128103"/>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Phiếu nhập</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2416292" y="2193855"/>
            <a:ext cx="13754491" cy="7064445"/>
          </a:xfrm>
          <a:custGeom>
            <a:avLst/>
            <a:gdLst/>
            <a:ahLst/>
            <a:cxnLst/>
            <a:rect l="l" t="t" r="r" b="b"/>
            <a:pathLst>
              <a:path w="13754491" h="7064445">
                <a:moveTo>
                  <a:pt x="0" y="0"/>
                </a:moveTo>
                <a:lnTo>
                  <a:pt x="13754491" y="0"/>
                </a:lnTo>
                <a:lnTo>
                  <a:pt x="13754491" y="7064445"/>
                </a:lnTo>
                <a:lnTo>
                  <a:pt x="0" y="7064445"/>
                </a:lnTo>
                <a:lnTo>
                  <a:pt x="0" y="0"/>
                </a:lnTo>
                <a:close/>
              </a:path>
            </a:pathLst>
          </a:custGeom>
          <a:blipFill>
            <a:blip r:embed="rId2"/>
            <a:stretch>
              <a:fillRect t="-1111" b="-1111"/>
            </a:stretch>
          </a:blipFill>
        </p:spPr>
        <p:txBody>
          <a:bodyPr/>
          <a:lstStyle/>
          <a:p>
            <a:endParaRPr lang="en-US"/>
          </a:p>
        </p:txBody>
      </p:sp>
      <p:sp>
        <p:nvSpPr>
          <p:cNvPr id="6" name="TextBox 6"/>
          <p:cNvSpPr txBox="1"/>
          <p:nvPr/>
        </p:nvSpPr>
        <p:spPr>
          <a:xfrm rot="5400000">
            <a:off x="13582290" y="4759054"/>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2827935" y="1128103"/>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Nhập sách</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2418562" y="2170562"/>
            <a:ext cx="13450876" cy="7087738"/>
          </a:xfrm>
          <a:custGeom>
            <a:avLst/>
            <a:gdLst/>
            <a:ahLst/>
            <a:cxnLst/>
            <a:rect l="l" t="t" r="r" b="b"/>
            <a:pathLst>
              <a:path w="13450876" h="7087738">
                <a:moveTo>
                  <a:pt x="0" y="0"/>
                </a:moveTo>
                <a:lnTo>
                  <a:pt x="13450876" y="0"/>
                </a:lnTo>
                <a:lnTo>
                  <a:pt x="13450876" y="7087738"/>
                </a:lnTo>
                <a:lnTo>
                  <a:pt x="0" y="7087738"/>
                </a:lnTo>
                <a:lnTo>
                  <a:pt x="0" y="0"/>
                </a:lnTo>
                <a:close/>
              </a:path>
            </a:pathLst>
          </a:custGeom>
          <a:blipFill>
            <a:blip r:embed="rId2"/>
            <a:stretch>
              <a:fillRect b="-394"/>
            </a:stretch>
          </a:blipFill>
        </p:spPr>
        <p:txBody>
          <a:bodyPr/>
          <a:lstStyle/>
          <a:p>
            <a:endParaRPr lang="en-US"/>
          </a:p>
        </p:txBody>
      </p:sp>
      <p:sp>
        <p:nvSpPr>
          <p:cNvPr id="6" name="TextBox 6"/>
          <p:cNvSpPr txBox="1"/>
          <p:nvPr/>
        </p:nvSpPr>
        <p:spPr>
          <a:xfrm rot="5400000">
            <a:off x="13582290" y="4759054"/>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grpSp>
        <p:nvGrpSpPr>
          <p:cNvPr id="2" name="Group 2"/>
          <p:cNvGrpSpPr/>
          <p:nvPr/>
        </p:nvGrpSpPr>
        <p:grpSpPr>
          <a:xfrm>
            <a:off x="4093451" y="3701184"/>
            <a:ext cx="3514300" cy="1396081"/>
            <a:chOff x="0" y="0"/>
            <a:chExt cx="4685734" cy="1861442"/>
          </a:xfrm>
        </p:grpSpPr>
        <p:sp>
          <p:nvSpPr>
            <p:cNvPr id="3" name="TextBox 3"/>
            <p:cNvSpPr txBox="1"/>
            <p:nvPr/>
          </p:nvSpPr>
          <p:spPr>
            <a:xfrm>
              <a:off x="0" y="1402436"/>
              <a:ext cx="4685734" cy="459006"/>
            </a:xfrm>
            <a:prstGeom prst="rect">
              <a:avLst/>
            </a:prstGeom>
          </p:spPr>
          <p:txBody>
            <a:bodyPr lIns="0" tIns="0" rIns="0" bIns="0" rtlCol="0" anchor="t">
              <a:spAutoFit/>
            </a:bodyPr>
            <a:lstStyle/>
            <a:p>
              <a:pPr algn="l">
                <a:lnSpc>
                  <a:spcPts val="2966"/>
                </a:lnSpc>
              </a:pPr>
              <a:endParaRPr/>
            </a:p>
          </p:txBody>
        </p:sp>
        <p:sp>
          <p:nvSpPr>
            <p:cNvPr id="4" name="TextBox 4"/>
            <p:cNvSpPr txBox="1"/>
            <p:nvPr/>
          </p:nvSpPr>
          <p:spPr>
            <a:xfrm>
              <a:off x="0" y="-19050"/>
              <a:ext cx="4685734" cy="1068293"/>
            </a:xfrm>
            <a:prstGeom prst="rect">
              <a:avLst/>
            </a:prstGeom>
          </p:spPr>
          <p:txBody>
            <a:bodyPr lIns="0" tIns="0" rIns="0" bIns="0" rtlCol="0" anchor="t">
              <a:spAutoFit/>
            </a:bodyPr>
            <a:lstStyle/>
            <a:p>
              <a:pPr algn="l">
                <a:lnSpc>
                  <a:spcPts val="3297"/>
                </a:lnSpc>
              </a:pPr>
              <a:r>
                <a:rPr lang="en-US" sz="2536">
                  <a:solidFill>
                    <a:srgbClr val="152544"/>
                  </a:solidFill>
                  <a:latin typeface="Montserrat Bold"/>
                </a:rPr>
                <a:t>PHÂN TÍCH ĐẶC TẢ </a:t>
              </a:r>
            </a:p>
            <a:p>
              <a:pPr algn="l">
                <a:lnSpc>
                  <a:spcPts val="3297"/>
                </a:lnSpc>
              </a:pPr>
              <a:r>
                <a:rPr lang="en-US" sz="2536">
                  <a:solidFill>
                    <a:srgbClr val="152544"/>
                  </a:solidFill>
                  <a:latin typeface="Montserrat Bold"/>
                </a:rPr>
                <a:t>YÊU CẦU THIẾT KẾ</a:t>
              </a:r>
            </a:p>
          </p:txBody>
        </p:sp>
      </p:grpSp>
      <p:grpSp>
        <p:nvGrpSpPr>
          <p:cNvPr id="5" name="Group 5"/>
          <p:cNvGrpSpPr/>
          <p:nvPr/>
        </p:nvGrpSpPr>
        <p:grpSpPr>
          <a:xfrm>
            <a:off x="10120922" y="4089923"/>
            <a:ext cx="2552243" cy="1004286"/>
            <a:chOff x="0" y="0"/>
            <a:chExt cx="3402990" cy="1339049"/>
          </a:xfrm>
        </p:grpSpPr>
        <p:sp>
          <p:nvSpPr>
            <p:cNvPr id="6" name="TextBox 6"/>
            <p:cNvSpPr txBox="1"/>
            <p:nvPr/>
          </p:nvSpPr>
          <p:spPr>
            <a:xfrm>
              <a:off x="0" y="880043"/>
              <a:ext cx="3402990" cy="459006"/>
            </a:xfrm>
            <a:prstGeom prst="rect">
              <a:avLst/>
            </a:prstGeom>
          </p:spPr>
          <p:txBody>
            <a:bodyPr lIns="0" tIns="0" rIns="0" bIns="0" rtlCol="0" anchor="t">
              <a:spAutoFit/>
            </a:bodyPr>
            <a:lstStyle/>
            <a:p>
              <a:pPr algn="l">
                <a:lnSpc>
                  <a:spcPts val="2966"/>
                </a:lnSpc>
              </a:pPr>
              <a:endParaRPr/>
            </a:p>
          </p:txBody>
        </p:sp>
        <p:sp>
          <p:nvSpPr>
            <p:cNvPr id="7" name="TextBox 7"/>
            <p:cNvSpPr txBox="1"/>
            <p:nvPr/>
          </p:nvSpPr>
          <p:spPr>
            <a:xfrm>
              <a:off x="0" y="-28575"/>
              <a:ext cx="3402990" cy="555425"/>
            </a:xfrm>
            <a:prstGeom prst="rect">
              <a:avLst/>
            </a:prstGeom>
          </p:spPr>
          <p:txBody>
            <a:bodyPr lIns="0" tIns="0" rIns="0" bIns="0" rtlCol="0" anchor="t">
              <a:spAutoFit/>
            </a:bodyPr>
            <a:lstStyle/>
            <a:p>
              <a:pPr algn="l">
                <a:lnSpc>
                  <a:spcPts val="3427"/>
                </a:lnSpc>
              </a:pPr>
              <a:r>
                <a:rPr lang="en-US" sz="2636">
                  <a:solidFill>
                    <a:srgbClr val="152544"/>
                  </a:solidFill>
                  <a:latin typeface="Montserrat Bold"/>
                </a:rPr>
                <a:t>KẾT QUẢ</a:t>
              </a:r>
            </a:p>
          </p:txBody>
        </p:sp>
      </p:grpSp>
      <p:sp>
        <p:nvSpPr>
          <p:cNvPr id="8" name="AutoShape 8"/>
          <p:cNvSpPr/>
          <p:nvPr/>
        </p:nvSpPr>
        <p:spPr>
          <a:xfrm>
            <a:off x="1273935" y="5191973"/>
            <a:ext cx="15740130" cy="0"/>
          </a:xfrm>
          <a:prstGeom prst="line">
            <a:avLst/>
          </a:prstGeom>
          <a:ln w="238125" cap="rnd">
            <a:solidFill>
              <a:srgbClr val="FFFFFF"/>
            </a:solidFill>
            <a:prstDash val="solid"/>
            <a:headEnd type="none" w="sm" len="sm"/>
            <a:tailEnd type="none" w="sm" len="sm"/>
          </a:ln>
        </p:spPr>
        <p:txBody>
          <a:bodyPr/>
          <a:lstStyle/>
          <a:p>
            <a:endParaRPr lang="en-US"/>
          </a:p>
        </p:txBody>
      </p:sp>
      <p:grpSp>
        <p:nvGrpSpPr>
          <p:cNvPr id="9" name="Group 9"/>
          <p:cNvGrpSpPr/>
          <p:nvPr/>
        </p:nvGrpSpPr>
        <p:grpSpPr>
          <a:xfrm>
            <a:off x="1273935" y="5058544"/>
            <a:ext cx="266857" cy="26685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93128"/>
            </a:solidFill>
          </p:spPr>
          <p:txBody>
            <a:bodyPr/>
            <a:lstStyle/>
            <a:p>
              <a:endParaRPr lang="en-US"/>
            </a:p>
          </p:txBody>
        </p:sp>
      </p:grpSp>
      <p:grpSp>
        <p:nvGrpSpPr>
          <p:cNvPr id="11" name="Group 11"/>
          <p:cNvGrpSpPr/>
          <p:nvPr/>
        </p:nvGrpSpPr>
        <p:grpSpPr>
          <a:xfrm>
            <a:off x="4101385" y="5058544"/>
            <a:ext cx="266857" cy="26685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1362F"/>
            </a:solidFill>
          </p:spPr>
          <p:txBody>
            <a:bodyPr/>
            <a:lstStyle/>
            <a:p>
              <a:endParaRPr lang="en-US"/>
            </a:p>
          </p:txBody>
        </p:sp>
      </p:grpSp>
      <p:grpSp>
        <p:nvGrpSpPr>
          <p:cNvPr id="13" name="Group 13"/>
          <p:cNvGrpSpPr/>
          <p:nvPr/>
        </p:nvGrpSpPr>
        <p:grpSpPr>
          <a:xfrm>
            <a:off x="7340894" y="5058544"/>
            <a:ext cx="266857" cy="26685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53D21"/>
            </a:solidFill>
          </p:spPr>
          <p:txBody>
            <a:bodyPr/>
            <a:lstStyle/>
            <a:p>
              <a:endParaRPr lang="en-US"/>
            </a:p>
          </p:txBody>
        </p:sp>
      </p:grpSp>
      <p:grpSp>
        <p:nvGrpSpPr>
          <p:cNvPr id="15" name="Group 15"/>
          <p:cNvGrpSpPr/>
          <p:nvPr/>
        </p:nvGrpSpPr>
        <p:grpSpPr>
          <a:xfrm>
            <a:off x="10166442" y="5050696"/>
            <a:ext cx="266857" cy="26685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36357"/>
            </a:solidFill>
          </p:spPr>
          <p:txBody>
            <a:bodyPr/>
            <a:lstStyle/>
            <a:p>
              <a:endParaRPr lang="en-US"/>
            </a:p>
          </p:txBody>
        </p:sp>
      </p:grpSp>
      <p:grpSp>
        <p:nvGrpSpPr>
          <p:cNvPr id="17" name="Group 17"/>
          <p:cNvGrpSpPr/>
          <p:nvPr/>
        </p:nvGrpSpPr>
        <p:grpSpPr>
          <a:xfrm>
            <a:off x="13021422" y="5050696"/>
            <a:ext cx="266857" cy="26685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4784E"/>
            </a:solidFill>
          </p:spPr>
          <p:txBody>
            <a:bodyPr/>
            <a:lstStyle/>
            <a:p>
              <a:endParaRPr lang="en-US"/>
            </a:p>
          </p:txBody>
        </p:sp>
      </p:grpSp>
      <p:grpSp>
        <p:nvGrpSpPr>
          <p:cNvPr id="19" name="Group 19"/>
          <p:cNvGrpSpPr/>
          <p:nvPr/>
        </p:nvGrpSpPr>
        <p:grpSpPr>
          <a:xfrm>
            <a:off x="1273935" y="5828600"/>
            <a:ext cx="2552243" cy="1432911"/>
            <a:chOff x="0" y="0"/>
            <a:chExt cx="3402990" cy="1910549"/>
          </a:xfrm>
        </p:grpSpPr>
        <p:sp>
          <p:nvSpPr>
            <p:cNvPr id="20" name="TextBox 20"/>
            <p:cNvSpPr txBox="1"/>
            <p:nvPr/>
          </p:nvSpPr>
          <p:spPr>
            <a:xfrm>
              <a:off x="0" y="1451543"/>
              <a:ext cx="3402990" cy="459006"/>
            </a:xfrm>
            <a:prstGeom prst="rect">
              <a:avLst/>
            </a:prstGeom>
          </p:spPr>
          <p:txBody>
            <a:bodyPr lIns="0" tIns="0" rIns="0" bIns="0" rtlCol="0" anchor="t">
              <a:spAutoFit/>
            </a:bodyPr>
            <a:lstStyle/>
            <a:p>
              <a:pPr algn="l">
                <a:lnSpc>
                  <a:spcPts val="2966"/>
                </a:lnSpc>
              </a:pPr>
              <a:endParaRPr/>
            </a:p>
          </p:txBody>
        </p:sp>
        <p:sp>
          <p:nvSpPr>
            <p:cNvPr id="21" name="TextBox 21"/>
            <p:cNvSpPr txBox="1"/>
            <p:nvPr/>
          </p:nvSpPr>
          <p:spPr>
            <a:xfrm>
              <a:off x="0" y="-28575"/>
              <a:ext cx="3402990" cy="1126925"/>
            </a:xfrm>
            <a:prstGeom prst="rect">
              <a:avLst/>
            </a:prstGeom>
          </p:spPr>
          <p:txBody>
            <a:bodyPr lIns="0" tIns="0" rIns="0" bIns="0" rtlCol="0" anchor="t">
              <a:spAutoFit/>
            </a:bodyPr>
            <a:lstStyle/>
            <a:p>
              <a:pPr algn="l">
                <a:lnSpc>
                  <a:spcPts val="3427"/>
                </a:lnSpc>
              </a:pPr>
              <a:r>
                <a:rPr lang="en-US" sz="2636">
                  <a:solidFill>
                    <a:srgbClr val="152544"/>
                  </a:solidFill>
                  <a:latin typeface="Montserrat Bold"/>
                </a:rPr>
                <a:t>TỔNG QUAN ĐỀ TÀI</a:t>
              </a:r>
            </a:p>
          </p:txBody>
        </p:sp>
      </p:grpSp>
      <p:grpSp>
        <p:nvGrpSpPr>
          <p:cNvPr id="22" name="Group 22"/>
          <p:cNvGrpSpPr/>
          <p:nvPr/>
        </p:nvGrpSpPr>
        <p:grpSpPr>
          <a:xfrm>
            <a:off x="6684943" y="5828600"/>
            <a:ext cx="2552243" cy="1432911"/>
            <a:chOff x="0" y="0"/>
            <a:chExt cx="3402990" cy="1910549"/>
          </a:xfrm>
        </p:grpSpPr>
        <p:sp>
          <p:nvSpPr>
            <p:cNvPr id="23" name="TextBox 23"/>
            <p:cNvSpPr txBox="1"/>
            <p:nvPr/>
          </p:nvSpPr>
          <p:spPr>
            <a:xfrm>
              <a:off x="0" y="1451543"/>
              <a:ext cx="3402990" cy="459006"/>
            </a:xfrm>
            <a:prstGeom prst="rect">
              <a:avLst/>
            </a:prstGeom>
          </p:spPr>
          <p:txBody>
            <a:bodyPr lIns="0" tIns="0" rIns="0" bIns="0" rtlCol="0" anchor="t">
              <a:spAutoFit/>
            </a:bodyPr>
            <a:lstStyle/>
            <a:p>
              <a:pPr algn="l">
                <a:lnSpc>
                  <a:spcPts val="2966"/>
                </a:lnSpc>
              </a:pPr>
              <a:endParaRPr/>
            </a:p>
          </p:txBody>
        </p:sp>
        <p:sp>
          <p:nvSpPr>
            <p:cNvPr id="24" name="TextBox 24"/>
            <p:cNvSpPr txBox="1"/>
            <p:nvPr/>
          </p:nvSpPr>
          <p:spPr>
            <a:xfrm>
              <a:off x="0" y="-28575"/>
              <a:ext cx="3402990" cy="1126925"/>
            </a:xfrm>
            <a:prstGeom prst="rect">
              <a:avLst/>
            </a:prstGeom>
          </p:spPr>
          <p:txBody>
            <a:bodyPr lIns="0" tIns="0" rIns="0" bIns="0" rtlCol="0" anchor="t">
              <a:spAutoFit/>
            </a:bodyPr>
            <a:lstStyle/>
            <a:p>
              <a:pPr algn="l">
                <a:lnSpc>
                  <a:spcPts val="3427"/>
                </a:lnSpc>
              </a:pPr>
              <a:r>
                <a:rPr lang="en-US" sz="2636">
                  <a:solidFill>
                    <a:srgbClr val="152544"/>
                  </a:solidFill>
                  <a:latin typeface="Montserrat Bold"/>
                </a:rPr>
                <a:t>QUẢN LÝ PHẦN MỀM</a:t>
              </a:r>
            </a:p>
          </p:txBody>
        </p:sp>
      </p:grpSp>
      <p:grpSp>
        <p:nvGrpSpPr>
          <p:cNvPr id="25" name="Group 25"/>
          <p:cNvGrpSpPr/>
          <p:nvPr/>
        </p:nvGrpSpPr>
        <p:grpSpPr>
          <a:xfrm>
            <a:off x="12673164" y="5828600"/>
            <a:ext cx="4141642" cy="1432911"/>
            <a:chOff x="0" y="0"/>
            <a:chExt cx="5522190" cy="1910549"/>
          </a:xfrm>
        </p:grpSpPr>
        <p:sp>
          <p:nvSpPr>
            <p:cNvPr id="26" name="TextBox 26"/>
            <p:cNvSpPr txBox="1"/>
            <p:nvPr/>
          </p:nvSpPr>
          <p:spPr>
            <a:xfrm>
              <a:off x="0" y="1451543"/>
              <a:ext cx="5522190" cy="459006"/>
            </a:xfrm>
            <a:prstGeom prst="rect">
              <a:avLst/>
            </a:prstGeom>
          </p:spPr>
          <p:txBody>
            <a:bodyPr lIns="0" tIns="0" rIns="0" bIns="0" rtlCol="0" anchor="t">
              <a:spAutoFit/>
            </a:bodyPr>
            <a:lstStyle/>
            <a:p>
              <a:pPr algn="l">
                <a:lnSpc>
                  <a:spcPts val="2966"/>
                </a:lnSpc>
              </a:pPr>
              <a:endParaRPr/>
            </a:p>
          </p:txBody>
        </p:sp>
        <p:sp>
          <p:nvSpPr>
            <p:cNvPr id="27" name="TextBox 27"/>
            <p:cNvSpPr txBox="1"/>
            <p:nvPr/>
          </p:nvSpPr>
          <p:spPr>
            <a:xfrm>
              <a:off x="0" y="-28575"/>
              <a:ext cx="5522190" cy="1126925"/>
            </a:xfrm>
            <a:prstGeom prst="rect">
              <a:avLst/>
            </a:prstGeom>
          </p:spPr>
          <p:txBody>
            <a:bodyPr lIns="0" tIns="0" rIns="0" bIns="0" rtlCol="0" anchor="t">
              <a:spAutoFit/>
            </a:bodyPr>
            <a:lstStyle/>
            <a:p>
              <a:pPr algn="l">
                <a:lnSpc>
                  <a:spcPts val="3427"/>
                </a:lnSpc>
              </a:pPr>
              <a:r>
                <a:rPr lang="en-US" sz="2636">
                  <a:solidFill>
                    <a:srgbClr val="152544"/>
                  </a:solidFill>
                  <a:latin typeface="Montserrat Bold"/>
                </a:rPr>
                <a:t>HƯỚNG PHÁT TRIỂN BẢO TRÌ PHẦN MỀM</a:t>
              </a:r>
            </a:p>
          </p:txBody>
        </p:sp>
      </p:grpSp>
      <p:sp>
        <p:nvSpPr>
          <p:cNvPr id="28" name="TextBox 28"/>
          <p:cNvSpPr txBox="1"/>
          <p:nvPr/>
        </p:nvSpPr>
        <p:spPr>
          <a:xfrm>
            <a:off x="1662964" y="1537868"/>
            <a:ext cx="14962072" cy="1431925"/>
          </a:xfrm>
          <a:prstGeom prst="rect">
            <a:avLst/>
          </a:prstGeom>
        </p:spPr>
        <p:txBody>
          <a:bodyPr lIns="0" tIns="0" rIns="0" bIns="0" rtlCol="0" anchor="t">
            <a:spAutoFit/>
          </a:bodyPr>
          <a:lstStyle/>
          <a:p>
            <a:pPr marL="0" lvl="0" indent="0" algn="ctr">
              <a:lnSpc>
                <a:spcPts val="10999"/>
              </a:lnSpc>
            </a:pPr>
            <a:r>
              <a:rPr lang="en-US" sz="9999">
                <a:solidFill>
                  <a:srgbClr val="152544"/>
                </a:solidFill>
                <a:latin typeface="Play Bold"/>
              </a:rPr>
              <a:t>QUẢN LÝ PHẦN MỀM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2282109" y="1444604"/>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Quản lý sách</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1869562" y="2404531"/>
            <a:ext cx="13457222" cy="7079060"/>
          </a:xfrm>
          <a:custGeom>
            <a:avLst/>
            <a:gdLst/>
            <a:ahLst/>
            <a:cxnLst/>
            <a:rect l="l" t="t" r="r" b="b"/>
            <a:pathLst>
              <a:path w="13457222" h="7079060">
                <a:moveTo>
                  <a:pt x="0" y="0"/>
                </a:moveTo>
                <a:lnTo>
                  <a:pt x="13457222" y="0"/>
                </a:lnTo>
                <a:lnTo>
                  <a:pt x="13457222" y="7079059"/>
                </a:lnTo>
                <a:lnTo>
                  <a:pt x="0" y="7079059"/>
                </a:lnTo>
                <a:lnTo>
                  <a:pt x="0" y="0"/>
                </a:lnTo>
                <a:close/>
              </a:path>
            </a:pathLst>
          </a:custGeom>
          <a:blipFill>
            <a:blip r:embed="rId2"/>
            <a:stretch>
              <a:fillRect/>
            </a:stretch>
          </a:blipFill>
        </p:spPr>
        <p:txBody>
          <a:bodyPr/>
          <a:lstStyle/>
          <a:p>
            <a:endParaRPr lang="en-US"/>
          </a:p>
        </p:txBody>
      </p:sp>
      <p:sp>
        <p:nvSpPr>
          <p:cNvPr id="6" name="TextBox 6"/>
          <p:cNvSpPr txBox="1"/>
          <p:nvPr/>
        </p:nvSpPr>
        <p:spPr>
          <a:xfrm rot="5400000">
            <a:off x="12741428" y="4993022"/>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2450172" y="1227507"/>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Sách  - Tác giả</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1701499" y="2187433"/>
            <a:ext cx="13453605" cy="7070867"/>
          </a:xfrm>
          <a:custGeom>
            <a:avLst/>
            <a:gdLst/>
            <a:ahLst/>
            <a:cxnLst/>
            <a:rect l="l" t="t" r="r" b="b"/>
            <a:pathLst>
              <a:path w="13453605" h="7070867">
                <a:moveTo>
                  <a:pt x="0" y="0"/>
                </a:moveTo>
                <a:lnTo>
                  <a:pt x="13453605" y="0"/>
                </a:lnTo>
                <a:lnTo>
                  <a:pt x="13453605" y="7070867"/>
                </a:lnTo>
                <a:lnTo>
                  <a:pt x="0" y="7070867"/>
                </a:lnTo>
                <a:lnTo>
                  <a:pt x="0" y="0"/>
                </a:lnTo>
                <a:close/>
              </a:path>
            </a:pathLst>
          </a:custGeom>
          <a:blipFill>
            <a:blip r:embed="rId2"/>
            <a:stretch>
              <a:fillRect/>
            </a:stretch>
          </a:blipFill>
        </p:spPr>
        <p:txBody>
          <a:bodyPr/>
          <a:lstStyle/>
          <a:p>
            <a:endParaRPr lang="en-US"/>
          </a:p>
        </p:txBody>
      </p:sp>
      <p:sp>
        <p:nvSpPr>
          <p:cNvPr id="6" name="TextBox 6"/>
          <p:cNvSpPr txBox="1"/>
          <p:nvPr/>
        </p:nvSpPr>
        <p:spPr>
          <a:xfrm rot="5400000">
            <a:off x="12909492" y="4775926"/>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2132776" y="1028700"/>
            <a:ext cx="9964614" cy="681202"/>
            <a:chOff x="0" y="0"/>
            <a:chExt cx="13286151" cy="908269"/>
          </a:xfrm>
        </p:grpSpPr>
        <p:sp>
          <p:nvSpPr>
            <p:cNvPr id="3" name="TextBox 3"/>
            <p:cNvSpPr txBox="1"/>
            <p:nvPr/>
          </p:nvSpPr>
          <p:spPr>
            <a:xfrm>
              <a:off x="0" y="-38100"/>
              <a:ext cx="10788187" cy="494636"/>
            </a:xfrm>
            <a:prstGeom prst="rect">
              <a:avLst/>
            </a:prstGeom>
          </p:spPr>
          <p:txBody>
            <a:bodyPr lIns="0" tIns="0" rIns="0" bIns="0" rtlCol="0" anchor="t">
              <a:spAutoFit/>
            </a:bodyPr>
            <a:lstStyle/>
            <a:p>
              <a:pPr marL="0" lvl="0" indent="0" algn="l">
                <a:lnSpc>
                  <a:spcPts val="3177"/>
                </a:lnSpc>
                <a:spcBef>
                  <a:spcPct val="0"/>
                </a:spcBef>
              </a:pPr>
              <a:r>
                <a:rPr lang="en-US" sz="2269">
                  <a:solidFill>
                    <a:srgbClr val="000000"/>
                  </a:solidFill>
                  <a:latin typeface="Open Sans 2"/>
                </a:rPr>
                <a:t>Thể loại</a:t>
              </a:r>
            </a:p>
          </p:txBody>
        </p:sp>
        <p:sp>
          <p:nvSpPr>
            <p:cNvPr id="4" name="AutoShape 4"/>
            <p:cNvSpPr/>
            <p:nvPr/>
          </p:nvSpPr>
          <p:spPr>
            <a:xfrm>
              <a:off x="0" y="789934"/>
              <a:ext cx="13286151" cy="118335"/>
            </a:xfrm>
            <a:prstGeom prst="rect">
              <a:avLst/>
            </a:prstGeom>
            <a:solidFill>
              <a:srgbClr val="B2B1B3"/>
            </a:solidFill>
          </p:spPr>
          <p:txBody>
            <a:bodyPr/>
            <a:lstStyle/>
            <a:p>
              <a:endParaRPr lang="en-US"/>
            </a:p>
          </p:txBody>
        </p:sp>
      </p:grpSp>
      <p:sp>
        <p:nvSpPr>
          <p:cNvPr id="5" name="Freeform 5"/>
          <p:cNvSpPr/>
          <p:nvPr/>
        </p:nvSpPr>
        <p:spPr>
          <a:xfrm>
            <a:off x="1723859" y="1988626"/>
            <a:ext cx="13449963" cy="7118913"/>
          </a:xfrm>
          <a:custGeom>
            <a:avLst/>
            <a:gdLst/>
            <a:ahLst/>
            <a:cxnLst/>
            <a:rect l="l" t="t" r="r" b="b"/>
            <a:pathLst>
              <a:path w="13449963" h="7118913">
                <a:moveTo>
                  <a:pt x="0" y="0"/>
                </a:moveTo>
                <a:lnTo>
                  <a:pt x="13449963" y="0"/>
                </a:lnTo>
                <a:lnTo>
                  <a:pt x="13449963" y="7118914"/>
                </a:lnTo>
                <a:lnTo>
                  <a:pt x="0" y="7118914"/>
                </a:lnTo>
                <a:lnTo>
                  <a:pt x="0" y="0"/>
                </a:lnTo>
                <a:close/>
              </a:path>
            </a:pathLst>
          </a:custGeom>
          <a:blipFill>
            <a:blip r:embed="rId2"/>
            <a:stretch>
              <a:fillRect/>
            </a:stretch>
          </a:blipFill>
        </p:spPr>
        <p:txBody>
          <a:bodyPr/>
          <a:lstStyle/>
          <a:p>
            <a:endParaRPr lang="en-US"/>
          </a:p>
        </p:txBody>
      </p:sp>
      <p:sp>
        <p:nvSpPr>
          <p:cNvPr id="6" name="TextBox 6"/>
          <p:cNvSpPr txBox="1"/>
          <p:nvPr/>
        </p:nvSpPr>
        <p:spPr>
          <a:xfrm rot="5400000">
            <a:off x="12887132" y="4577118"/>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2457014" y="892774"/>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Sách - Tên nhà sản xuất</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1399622" y="1852700"/>
            <a:ext cx="14105204" cy="7405600"/>
          </a:xfrm>
          <a:custGeom>
            <a:avLst/>
            <a:gdLst/>
            <a:ahLst/>
            <a:cxnLst/>
            <a:rect l="l" t="t" r="r" b="b"/>
            <a:pathLst>
              <a:path w="14105204" h="7405600">
                <a:moveTo>
                  <a:pt x="0" y="0"/>
                </a:moveTo>
                <a:lnTo>
                  <a:pt x="14105204" y="0"/>
                </a:lnTo>
                <a:lnTo>
                  <a:pt x="14105204" y="7405600"/>
                </a:lnTo>
                <a:lnTo>
                  <a:pt x="0" y="7405600"/>
                </a:lnTo>
                <a:lnTo>
                  <a:pt x="0" y="0"/>
                </a:lnTo>
                <a:close/>
              </a:path>
            </a:pathLst>
          </a:custGeom>
          <a:blipFill>
            <a:blip r:embed="rId2"/>
            <a:stretch>
              <a:fillRect/>
            </a:stretch>
          </a:blipFill>
        </p:spPr>
        <p:txBody>
          <a:bodyPr/>
          <a:lstStyle/>
          <a:p>
            <a:endParaRPr lang="en-US"/>
          </a:p>
        </p:txBody>
      </p:sp>
      <p:sp>
        <p:nvSpPr>
          <p:cNvPr id="6" name="TextBox 6"/>
          <p:cNvSpPr txBox="1"/>
          <p:nvPr/>
        </p:nvSpPr>
        <p:spPr>
          <a:xfrm rot="5400000">
            <a:off x="13211368" y="4441192"/>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TextBox 2"/>
          <p:cNvSpPr txBox="1"/>
          <p:nvPr/>
        </p:nvSpPr>
        <p:spPr>
          <a:xfrm rot="5400000">
            <a:off x="12866224" y="4668086"/>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grpSp>
        <p:nvGrpSpPr>
          <p:cNvPr id="3" name="Group 3"/>
          <p:cNvGrpSpPr/>
          <p:nvPr/>
        </p:nvGrpSpPr>
        <p:grpSpPr>
          <a:xfrm>
            <a:off x="2406905" y="1119668"/>
            <a:ext cx="9964614" cy="820267"/>
            <a:chOff x="0" y="0"/>
            <a:chExt cx="13286151" cy="1093690"/>
          </a:xfrm>
        </p:grpSpPr>
        <p:sp>
          <p:nvSpPr>
            <p:cNvPr id="4" name="TextBox 4"/>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Sách - Nhà cung cấp</a:t>
              </a:r>
            </a:p>
          </p:txBody>
        </p:sp>
        <p:sp>
          <p:nvSpPr>
            <p:cNvPr id="5" name="AutoShape 5"/>
            <p:cNvSpPr/>
            <p:nvPr/>
          </p:nvSpPr>
          <p:spPr>
            <a:xfrm>
              <a:off x="0" y="975354"/>
              <a:ext cx="13286151" cy="118335"/>
            </a:xfrm>
            <a:prstGeom prst="rect">
              <a:avLst/>
            </a:prstGeom>
            <a:solidFill>
              <a:srgbClr val="B2B1B3"/>
            </a:solidFill>
          </p:spPr>
          <p:txBody>
            <a:bodyPr/>
            <a:lstStyle/>
            <a:p>
              <a:endParaRPr lang="en-US"/>
            </a:p>
          </p:txBody>
        </p:sp>
      </p:grpSp>
      <p:sp>
        <p:nvSpPr>
          <p:cNvPr id="6" name="Freeform 6"/>
          <p:cNvSpPr/>
          <p:nvPr/>
        </p:nvSpPr>
        <p:spPr>
          <a:xfrm>
            <a:off x="1744766" y="2079594"/>
            <a:ext cx="13071630" cy="7087738"/>
          </a:xfrm>
          <a:custGeom>
            <a:avLst/>
            <a:gdLst/>
            <a:ahLst/>
            <a:cxnLst/>
            <a:rect l="l" t="t" r="r" b="b"/>
            <a:pathLst>
              <a:path w="13071630" h="7087738">
                <a:moveTo>
                  <a:pt x="0" y="0"/>
                </a:moveTo>
                <a:lnTo>
                  <a:pt x="13071629" y="0"/>
                </a:lnTo>
                <a:lnTo>
                  <a:pt x="13071629" y="7087738"/>
                </a:lnTo>
                <a:lnTo>
                  <a:pt x="0" y="7087738"/>
                </a:lnTo>
                <a:lnTo>
                  <a:pt x="0" y="0"/>
                </a:lnTo>
                <a:close/>
              </a:path>
            </a:pathLst>
          </a:custGeom>
          <a:blipFill>
            <a:blip r:embed="rId2"/>
            <a:stretch>
              <a:fillRect r="-2676"/>
            </a:stretch>
          </a:blipFill>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2143212" y="1028700"/>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Quản lý sách tồn kho</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1732474" y="1988626"/>
            <a:ext cx="13453605" cy="7070867"/>
          </a:xfrm>
          <a:custGeom>
            <a:avLst/>
            <a:gdLst/>
            <a:ahLst/>
            <a:cxnLst/>
            <a:rect l="l" t="t" r="r" b="b"/>
            <a:pathLst>
              <a:path w="13453605" h="7070867">
                <a:moveTo>
                  <a:pt x="0" y="0"/>
                </a:moveTo>
                <a:lnTo>
                  <a:pt x="13453605" y="0"/>
                </a:lnTo>
                <a:lnTo>
                  <a:pt x="13453605" y="7070867"/>
                </a:lnTo>
                <a:lnTo>
                  <a:pt x="0" y="7070867"/>
                </a:lnTo>
                <a:lnTo>
                  <a:pt x="0" y="0"/>
                </a:lnTo>
                <a:close/>
              </a:path>
            </a:pathLst>
          </a:custGeom>
          <a:blipFill>
            <a:blip r:embed="rId2"/>
            <a:stretch>
              <a:fillRect/>
            </a:stretch>
          </a:blipFill>
        </p:spPr>
        <p:txBody>
          <a:bodyPr/>
          <a:lstStyle/>
          <a:p>
            <a:endParaRPr lang="en-US"/>
          </a:p>
        </p:txBody>
      </p:sp>
      <p:sp>
        <p:nvSpPr>
          <p:cNvPr id="6" name="TextBox 6"/>
          <p:cNvSpPr txBox="1"/>
          <p:nvPr/>
        </p:nvSpPr>
        <p:spPr>
          <a:xfrm rot="5400000">
            <a:off x="12897566" y="4659652"/>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2134591" y="1128103"/>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Quản lý bán sách</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1722044" y="2200267"/>
            <a:ext cx="13457222" cy="7058033"/>
          </a:xfrm>
          <a:custGeom>
            <a:avLst/>
            <a:gdLst/>
            <a:ahLst/>
            <a:cxnLst/>
            <a:rect l="l" t="t" r="r" b="b"/>
            <a:pathLst>
              <a:path w="13457222" h="7058033">
                <a:moveTo>
                  <a:pt x="0" y="0"/>
                </a:moveTo>
                <a:lnTo>
                  <a:pt x="13457223" y="0"/>
                </a:lnTo>
                <a:lnTo>
                  <a:pt x="13457223" y="7058033"/>
                </a:lnTo>
                <a:lnTo>
                  <a:pt x="0" y="7058033"/>
                </a:lnTo>
                <a:lnTo>
                  <a:pt x="0" y="0"/>
                </a:lnTo>
                <a:close/>
              </a:path>
            </a:pathLst>
          </a:custGeom>
          <a:blipFill>
            <a:blip r:embed="rId2"/>
            <a:stretch>
              <a:fillRect/>
            </a:stretch>
          </a:blipFill>
        </p:spPr>
        <p:txBody>
          <a:bodyPr/>
          <a:lstStyle/>
          <a:p>
            <a:endParaRPr lang="en-US"/>
          </a:p>
        </p:txBody>
      </p:sp>
      <p:sp>
        <p:nvSpPr>
          <p:cNvPr id="6" name="TextBox 6"/>
          <p:cNvSpPr txBox="1"/>
          <p:nvPr/>
        </p:nvSpPr>
        <p:spPr>
          <a:xfrm rot="5400000">
            <a:off x="12888946" y="4759054"/>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2134140" y="1128103"/>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Quản lý hóa đơn</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2134140" y="2193855"/>
            <a:ext cx="13455417" cy="7064445"/>
          </a:xfrm>
          <a:custGeom>
            <a:avLst/>
            <a:gdLst/>
            <a:ahLst/>
            <a:cxnLst/>
            <a:rect l="l" t="t" r="r" b="b"/>
            <a:pathLst>
              <a:path w="13455417" h="7064445">
                <a:moveTo>
                  <a:pt x="0" y="0"/>
                </a:moveTo>
                <a:lnTo>
                  <a:pt x="13455417" y="0"/>
                </a:lnTo>
                <a:lnTo>
                  <a:pt x="13455417" y="7064445"/>
                </a:lnTo>
                <a:lnTo>
                  <a:pt x="0" y="7064445"/>
                </a:lnTo>
                <a:lnTo>
                  <a:pt x="0" y="0"/>
                </a:lnTo>
                <a:close/>
              </a:path>
            </a:pathLst>
          </a:custGeom>
          <a:blipFill>
            <a:blip r:embed="rId2"/>
            <a:stretch>
              <a:fillRect/>
            </a:stretch>
          </a:blipFill>
        </p:spPr>
        <p:txBody>
          <a:bodyPr/>
          <a:lstStyle/>
          <a:p>
            <a:endParaRPr lang="en-US"/>
          </a:p>
        </p:txBody>
      </p:sp>
      <p:sp>
        <p:nvSpPr>
          <p:cNvPr id="6" name="TextBox 6"/>
          <p:cNvSpPr txBox="1"/>
          <p:nvPr/>
        </p:nvSpPr>
        <p:spPr>
          <a:xfrm rot="5400000">
            <a:off x="12888494" y="4759054"/>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Open Sans 2 Bold"/>
              </a:rPr>
              <a:t>Giao diện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1928318" y="1028700"/>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Đổi mật khẩu</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1928318" y="2576233"/>
            <a:ext cx="12470229" cy="5808052"/>
          </a:xfrm>
          <a:custGeom>
            <a:avLst/>
            <a:gdLst/>
            <a:ahLst/>
            <a:cxnLst/>
            <a:rect l="l" t="t" r="r" b="b"/>
            <a:pathLst>
              <a:path w="12470229" h="5808052">
                <a:moveTo>
                  <a:pt x="0" y="0"/>
                </a:moveTo>
                <a:lnTo>
                  <a:pt x="12470229" y="0"/>
                </a:lnTo>
                <a:lnTo>
                  <a:pt x="12470229" y="5808052"/>
                </a:lnTo>
                <a:lnTo>
                  <a:pt x="0" y="5808052"/>
                </a:lnTo>
                <a:lnTo>
                  <a:pt x="0" y="0"/>
                </a:lnTo>
                <a:close/>
              </a:path>
            </a:pathLst>
          </a:custGeom>
          <a:blipFill>
            <a:blip r:embed="rId2"/>
            <a:stretch>
              <a:fillRect/>
            </a:stretch>
          </a:blipFill>
        </p:spPr>
        <p:txBody>
          <a:bodyPr/>
          <a:lstStyle/>
          <a:p>
            <a:endParaRPr lang="en-US"/>
          </a:p>
        </p:txBody>
      </p:sp>
      <p:sp>
        <p:nvSpPr>
          <p:cNvPr id="6" name="TextBox 6"/>
          <p:cNvSpPr txBox="1"/>
          <p:nvPr/>
        </p:nvSpPr>
        <p:spPr>
          <a:xfrm rot="5400000">
            <a:off x="12682672" y="4659652"/>
            <a:ext cx="6313127" cy="1136142"/>
          </a:xfrm>
          <a:prstGeom prst="rect">
            <a:avLst/>
          </a:prstGeom>
        </p:spPr>
        <p:txBody>
          <a:bodyPr lIns="0" tIns="0" rIns="0" bIns="0" rtlCol="0" anchor="t">
            <a:spAutoFit/>
          </a:bodyPr>
          <a:lstStyle/>
          <a:p>
            <a:pPr marL="0" lvl="0" indent="0" algn="l">
              <a:lnSpc>
                <a:spcPts val="9144"/>
              </a:lnSpc>
            </a:pPr>
            <a:r>
              <a:rPr lang="en-US" sz="7200" spc="-144">
                <a:solidFill>
                  <a:srgbClr val="000000"/>
                </a:solidFill>
                <a:latin typeface="Montserrat Bold"/>
              </a:rPr>
              <a:t>Giao diện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p:nvPr/>
        </p:nvGrpSpPr>
        <p:grpSpPr>
          <a:xfrm>
            <a:off x="1984602" y="1028700"/>
            <a:ext cx="9964614" cy="820267"/>
            <a:chOff x="0" y="0"/>
            <a:chExt cx="13286151" cy="1093690"/>
          </a:xfrm>
        </p:grpSpPr>
        <p:sp>
          <p:nvSpPr>
            <p:cNvPr id="3" name="TextBox 3"/>
            <p:cNvSpPr txBox="1"/>
            <p:nvPr/>
          </p:nvSpPr>
          <p:spPr>
            <a:xfrm>
              <a:off x="0" y="-66675"/>
              <a:ext cx="10788187" cy="708632"/>
            </a:xfrm>
            <a:prstGeom prst="rect">
              <a:avLst/>
            </a:prstGeom>
          </p:spPr>
          <p:txBody>
            <a:bodyPr lIns="0" tIns="0" rIns="0" bIns="0" rtlCol="0" anchor="t">
              <a:spAutoFit/>
            </a:bodyPr>
            <a:lstStyle/>
            <a:p>
              <a:pPr marL="0" lvl="0" indent="0" algn="l">
                <a:lnSpc>
                  <a:spcPts val="4437"/>
                </a:lnSpc>
                <a:spcBef>
                  <a:spcPct val="0"/>
                </a:spcBef>
              </a:pPr>
              <a:r>
                <a:rPr lang="en-US" sz="3169">
                  <a:solidFill>
                    <a:srgbClr val="000000"/>
                  </a:solidFill>
                  <a:latin typeface="Open Sans 2"/>
                </a:rPr>
                <a:t>Đăng xuất</a:t>
              </a:r>
            </a:p>
          </p:txBody>
        </p:sp>
        <p:sp>
          <p:nvSpPr>
            <p:cNvPr id="4" name="AutoShape 4"/>
            <p:cNvSpPr/>
            <p:nvPr/>
          </p:nvSpPr>
          <p:spPr>
            <a:xfrm>
              <a:off x="0" y="975354"/>
              <a:ext cx="13286151" cy="118335"/>
            </a:xfrm>
            <a:prstGeom prst="rect">
              <a:avLst/>
            </a:prstGeom>
            <a:solidFill>
              <a:srgbClr val="B2B1B3"/>
            </a:solidFill>
          </p:spPr>
          <p:txBody>
            <a:bodyPr/>
            <a:lstStyle/>
            <a:p>
              <a:endParaRPr lang="en-US"/>
            </a:p>
          </p:txBody>
        </p:sp>
      </p:grpSp>
      <p:sp>
        <p:nvSpPr>
          <p:cNvPr id="5" name="Freeform 5"/>
          <p:cNvSpPr/>
          <p:nvPr/>
        </p:nvSpPr>
        <p:spPr>
          <a:xfrm>
            <a:off x="1984602" y="2071159"/>
            <a:ext cx="13455417" cy="7029368"/>
          </a:xfrm>
          <a:custGeom>
            <a:avLst/>
            <a:gdLst/>
            <a:ahLst/>
            <a:cxnLst/>
            <a:rect l="l" t="t" r="r" b="b"/>
            <a:pathLst>
              <a:path w="13455417" h="7029368">
                <a:moveTo>
                  <a:pt x="0" y="0"/>
                </a:moveTo>
                <a:lnTo>
                  <a:pt x="13455417" y="0"/>
                </a:lnTo>
                <a:lnTo>
                  <a:pt x="13455417" y="7029368"/>
                </a:lnTo>
                <a:lnTo>
                  <a:pt x="0" y="7029368"/>
                </a:lnTo>
                <a:lnTo>
                  <a:pt x="0" y="0"/>
                </a:lnTo>
                <a:close/>
              </a:path>
            </a:pathLst>
          </a:custGeom>
          <a:blipFill>
            <a:blip r:embed="rId2"/>
            <a:stretch>
              <a:fillRect/>
            </a:stretch>
          </a:blipFill>
        </p:spPr>
        <p:txBody>
          <a:bodyPr/>
          <a:lstStyle/>
          <a:p>
            <a:endParaRPr lang="en-US"/>
          </a:p>
        </p:txBody>
      </p:sp>
      <p:sp>
        <p:nvSpPr>
          <p:cNvPr id="6" name="TextBox 6"/>
          <p:cNvSpPr txBox="1"/>
          <p:nvPr/>
        </p:nvSpPr>
        <p:spPr>
          <a:xfrm rot="5400000">
            <a:off x="13150516" y="4682130"/>
            <a:ext cx="6313127" cy="1091184"/>
          </a:xfrm>
          <a:prstGeom prst="rect">
            <a:avLst/>
          </a:prstGeom>
        </p:spPr>
        <p:txBody>
          <a:bodyPr lIns="0" tIns="0" rIns="0" bIns="0" rtlCol="0" anchor="t">
            <a:spAutoFit/>
          </a:bodyPr>
          <a:lstStyle/>
          <a:p>
            <a:pPr marL="0" lvl="0" indent="0" algn="l">
              <a:lnSpc>
                <a:spcPts val="8763"/>
              </a:lnSpc>
            </a:pPr>
            <a:r>
              <a:rPr lang="en-US" sz="6900" spc="-138">
                <a:solidFill>
                  <a:srgbClr val="000000"/>
                </a:solidFill>
                <a:latin typeface="Montserrat Bold"/>
              </a:rPr>
              <a:t>Giao diện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3B1A6"/>
        </a:solidFill>
        <a:effectLst/>
      </p:bgPr>
    </p:bg>
    <p:spTree>
      <p:nvGrpSpPr>
        <p:cNvPr id="1" name=""/>
        <p:cNvGrpSpPr/>
        <p:nvPr/>
      </p:nvGrpSpPr>
      <p:grpSpPr>
        <a:xfrm>
          <a:off x="0" y="0"/>
          <a:ext cx="0" cy="0"/>
          <a:chOff x="0" y="0"/>
          <a:chExt cx="0" cy="0"/>
        </a:xfrm>
      </p:grpSpPr>
      <p:sp>
        <p:nvSpPr>
          <p:cNvPr id="2" name="AutoShape 2"/>
          <p:cNvSpPr/>
          <p:nvPr/>
        </p:nvSpPr>
        <p:spPr>
          <a:xfrm>
            <a:off x="8914020" y="3047352"/>
            <a:ext cx="374404" cy="334917"/>
          </a:xfrm>
          <a:prstGeom prst="rect">
            <a:avLst/>
          </a:prstGeom>
          <a:solidFill>
            <a:srgbClr val="7C8587"/>
          </a:solidFill>
        </p:spPr>
        <p:txBody>
          <a:bodyPr/>
          <a:lstStyle/>
          <a:p>
            <a:endParaRPr lang="en-US"/>
          </a:p>
        </p:txBody>
      </p:sp>
      <p:sp>
        <p:nvSpPr>
          <p:cNvPr id="3" name="AutoShape 3"/>
          <p:cNvSpPr/>
          <p:nvPr/>
        </p:nvSpPr>
        <p:spPr>
          <a:xfrm>
            <a:off x="8914020" y="4807344"/>
            <a:ext cx="374404" cy="334917"/>
          </a:xfrm>
          <a:prstGeom prst="rect">
            <a:avLst/>
          </a:prstGeom>
          <a:solidFill>
            <a:srgbClr val="F2F3F3">
              <a:alpha val="19608"/>
            </a:srgbClr>
          </a:solidFill>
        </p:spPr>
        <p:txBody>
          <a:bodyPr/>
          <a:lstStyle/>
          <a:p>
            <a:endParaRPr lang="en-US"/>
          </a:p>
        </p:txBody>
      </p:sp>
      <p:sp>
        <p:nvSpPr>
          <p:cNvPr id="4" name="AutoShape 4"/>
          <p:cNvSpPr/>
          <p:nvPr/>
        </p:nvSpPr>
        <p:spPr>
          <a:xfrm>
            <a:off x="8914020" y="6567337"/>
            <a:ext cx="374404" cy="334917"/>
          </a:xfrm>
          <a:prstGeom prst="rect">
            <a:avLst/>
          </a:prstGeom>
          <a:solidFill>
            <a:srgbClr val="F2F3F3">
              <a:alpha val="19608"/>
            </a:srgbClr>
          </a:solidFill>
        </p:spPr>
        <p:txBody>
          <a:bodyPr/>
          <a:lstStyle/>
          <a:p>
            <a:endParaRPr lang="en-US"/>
          </a:p>
        </p:txBody>
      </p:sp>
      <p:sp>
        <p:nvSpPr>
          <p:cNvPr id="5" name="TextBox 5"/>
          <p:cNvSpPr txBox="1"/>
          <p:nvPr/>
        </p:nvSpPr>
        <p:spPr>
          <a:xfrm>
            <a:off x="2226320" y="1427788"/>
            <a:ext cx="5906650" cy="5467350"/>
          </a:xfrm>
          <a:prstGeom prst="rect">
            <a:avLst/>
          </a:prstGeom>
        </p:spPr>
        <p:txBody>
          <a:bodyPr lIns="0" tIns="0" rIns="0" bIns="0" rtlCol="0" anchor="t">
            <a:spAutoFit/>
          </a:bodyPr>
          <a:lstStyle/>
          <a:p>
            <a:pPr algn="l">
              <a:lnSpc>
                <a:spcPts val="10736"/>
              </a:lnSpc>
            </a:pPr>
            <a:r>
              <a:rPr lang="en-US" sz="8946" spc="366">
                <a:solidFill>
                  <a:srgbClr val="000000"/>
                </a:solidFill>
                <a:latin typeface="Play Bold"/>
              </a:rPr>
              <a:t>01.</a:t>
            </a:r>
          </a:p>
          <a:p>
            <a:pPr marL="0" lvl="0" indent="0" algn="l">
              <a:lnSpc>
                <a:spcPts val="10736"/>
              </a:lnSpc>
            </a:pPr>
            <a:r>
              <a:rPr lang="en-US" sz="8946" spc="366">
                <a:solidFill>
                  <a:srgbClr val="000000"/>
                </a:solidFill>
                <a:latin typeface="Play Bold"/>
              </a:rPr>
              <a:t>TỔNG QUAN ĐỀ TÀI</a:t>
            </a:r>
          </a:p>
        </p:txBody>
      </p:sp>
      <p:grpSp>
        <p:nvGrpSpPr>
          <p:cNvPr id="6" name="Group 6"/>
          <p:cNvGrpSpPr/>
          <p:nvPr/>
        </p:nvGrpSpPr>
        <p:grpSpPr>
          <a:xfrm>
            <a:off x="10069497" y="1099616"/>
            <a:ext cx="7499755" cy="749134"/>
            <a:chOff x="0" y="0"/>
            <a:chExt cx="9999674" cy="998846"/>
          </a:xfrm>
        </p:grpSpPr>
        <p:sp>
          <p:nvSpPr>
            <p:cNvPr id="7" name="TextBox 7"/>
            <p:cNvSpPr txBox="1"/>
            <p:nvPr/>
          </p:nvSpPr>
          <p:spPr>
            <a:xfrm>
              <a:off x="0" y="-57150"/>
              <a:ext cx="1204120" cy="983074"/>
            </a:xfrm>
            <a:prstGeom prst="rect">
              <a:avLst/>
            </a:prstGeom>
          </p:spPr>
          <p:txBody>
            <a:bodyPr lIns="0" tIns="0" rIns="0" bIns="0" rtlCol="0" anchor="t">
              <a:spAutoFit/>
            </a:bodyPr>
            <a:lstStyle/>
            <a:p>
              <a:pPr algn="l">
                <a:lnSpc>
                  <a:spcPts val="5940"/>
                </a:lnSpc>
              </a:pPr>
              <a:r>
                <a:rPr lang="en-US" sz="4569" spc="671">
                  <a:solidFill>
                    <a:srgbClr val="000000"/>
                  </a:solidFill>
                  <a:latin typeface="Play Bold"/>
                </a:rPr>
                <a:t>1</a:t>
              </a:r>
            </a:p>
          </p:txBody>
        </p:sp>
        <p:sp>
          <p:nvSpPr>
            <p:cNvPr id="8" name="TextBox 8"/>
            <p:cNvSpPr txBox="1"/>
            <p:nvPr/>
          </p:nvSpPr>
          <p:spPr>
            <a:xfrm>
              <a:off x="1576202" y="121381"/>
              <a:ext cx="8423472" cy="877465"/>
            </a:xfrm>
            <a:prstGeom prst="rect">
              <a:avLst/>
            </a:prstGeom>
          </p:spPr>
          <p:txBody>
            <a:bodyPr lIns="0" tIns="0" rIns="0" bIns="0" rtlCol="0" anchor="t">
              <a:spAutoFit/>
            </a:bodyPr>
            <a:lstStyle/>
            <a:p>
              <a:pPr marL="0" lvl="0" indent="0" algn="l">
                <a:lnSpc>
                  <a:spcPts val="5273"/>
                </a:lnSpc>
              </a:pPr>
              <a:r>
                <a:rPr lang="en-US" sz="4056">
                  <a:solidFill>
                    <a:srgbClr val="000000"/>
                  </a:solidFill>
                  <a:latin typeface="Play Bold"/>
                </a:rPr>
                <a:t>Lý do thực hiện</a:t>
              </a:r>
            </a:p>
          </p:txBody>
        </p:sp>
      </p:grpSp>
      <p:grpSp>
        <p:nvGrpSpPr>
          <p:cNvPr id="9" name="Group 9"/>
          <p:cNvGrpSpPr/>
          <p:nvPr/>
        </p:nvGrpSpPr>
        <p:grpSpPr>
          <a:xfrm>
            <a:off x="10069497" y="2859608"/>
            <a:ext cx="7499755" cy="749134"/>
            <a:chOff x="0" y="0"/>
            <a:chExt cx="9999674" cy="998846"/>
          </a:xfrm>
        </p:grpSpPr>
        <p:sp>
          <p:nvSpPr>
            <p:cNvPr id="10" name="TextBox 10"/>
            <p:cNvSpPr txBox="1"/>
            <p:nvPr/>
          </p:nvSpPr>
          <p:spPr>
            <a:xfrm>
              <a:off x="0" y="-57150"/>
              <a:ext cx="1204120" cy="983074"/>
            </a:xfrm>
            <a:prstGeom prst="rect">
              <a:avLst/>
            </a:prstGeom>
          </p:spPr>
          <p:txBody>
            <a:bodyPr lIns="0" tIns="0" rIns="0" bIns="0" rtlCol="0" anchor="t">
              <a:spAutoFit/>
            </a:bodyPr>
            <a:lstStyle/>
            <a:p>
              <a:pPr algn="l">
                <a:lnSpc>
                  <a:spcPts val="5940"/>
                </a:lnSpc>
              </a:pPr>
              <a:r>
                <a:rPr lang="en-US" sz="4569" spc="671">
                  <a:solidFill>
                    <a:srgbClr val="000000"/>
                  </a:solidFill>
                  <a:latin typeface="Play Bold"/>
                </a:rPr>
                <a:t>2</a:t>
              </a:r>
            </a:p>
          </p:txBody>
        </p:sp>
        <p:sp>
          <p:nvSpPr>
            <p:cNvPr id="11" name="TextBox 11"/>
            <p:cNvSpPr txBox="1"/>
            <p:nvPr/>
          </p:nvSpPr>
          <p:spPr>
            <a:xfrm>
              <a:off x="1576202" y="121381"/>
              <a:ext cx="8423472" cy="877465"/>
            </a:xfrm>
            <a:prstGeom prst="rect">
              <a:avLst/>
            </a:prstGeom>
          </p:spPr>
          <p:txBody>
            <a:bodyPr lIns="0" tIns="0" rIns="0" bIns="0" rtlCol="0" anchor="t">
              <a:spAutoFit/>
            </a:bodyPr>
            <a:lstStyle/>
            <a:p>
              <a:pPr marL="0" lvl="0" indent="0" algn="l">
                <a:lnSpc>
                  <a:spcPts val="5273"/>
                </a:lnSpc>
              </a:pPr>
              <a:r>
                <a:rPr lang="en-US" sz="4056">
                  <a:solidFill>
                    <a:srgbClr val="000000"/>
                  </a:solidFill>
                  <a:latin typeface="Play Bold"/>
                </a:rPr>
                <a:t>Mục tiêu đề tài</a:t>
              </a:r>
            </a:p>
          </p:txBody>
        </p:sp>
      </p:grpSp>
      <p:grpSp>
        <p:nvGrpSpPr>
          <p:cNvPr id="12" name="Group 12"/>
          <p:cNvGrpSpPr/>
          <p:nvPr/>
        </p:nvGrpSpPr>
        <p:grpSpPr>
          <a:xfrm>
            <a:off x="10069497" y="4619601"/>
            <a:ext cx="7499755" cy="749134"/>
            <a:chOff x="0" y="0"/>
            <a:chExt cx="9999674" cy="998846"/>
          </a:xfrm>
        </p:grpSpPr>
        <p:sp>
          <p:nvSpPr>
            <p:cNvPr id="13" name="TextBox 13"/>
            <p:cNvSpPr txBox="1"/>
            <p:nvPr/>
          </p:nvSpPr>
          <p:spPr>
            <a:xfrm>
              <a:off x="0" y="-57150"/>
              <a:ext cx="1204120" cy="983074"/>
            </a:xfrm>
            <a:prstGeom prst="rect">
              <a:avLst/>
            </a:prstGeom>
          </p:spPr>
          <p:txBody>
            <a:bodyPr lIns="0" tIns="0" rIns="0" bIns="0" rtlCol="0" anchor="t">
              <a:spAutoFit/>
            </a:bodyPr>
            <a:lstStyle/>
            <a:p>
              <a:pPr algn="l">
                <a:lnSpc>
                  <a:spcPts val="5940"/>
                </a:lnSpc>
              </a:pPr>
              <a:r>
                <a:rPr lang="en-US" sz="4569" spc="671">
                  <a:solidFill>
                    <a:srgbClr val="000000"/>
                  </a:solidFill>
                  <a:latin typeface="Play Bold"/>
                </a:rPr>
                <a:t>3</a:t>
              </a:r>
            </a:p>
          </p:txBody>
        </p:sp>
        <p:sp>
          <p:nvSpPr>
            <p:cNvPr id="14" name="TextBox 14"/>
            <p:cNvSpPr txBox="1"/>
            <p:nvPr/>
          </p:nvSpPr>
          <p:spPr>
            <a:xfrm>
              <a:off x="1576202" y="121381"/>
              <a:ext cx="8423472" cy="877465"/>
            </a:xfrm>
            <a:prstGeom prst="rect">
              <a:avLst/>
            </a:prstGeom>
          </p:spPr>
          <p:txBody>
            <a:bodyPr lIns="0" tIns="0" rIns="0" bIns="0" rtlCol="0" anchor="t">
              <a:spAutoFit/>
            </a:bodyPr>
            <a:lstStyle/>
            <a:p>
              <a:pPr marL="0" lvl="0" indent="0" algn="l">
                <a:lnSpc>
                  <a:spcPts val="5273"/>
                </a:lnSpc>
              </a:pPr>
              <a:r>
                <a:rPr lang="en-US" sz="4056">
                  <a:solidFill>
                    <a:srgbClr val="000000"/>
                  </a:solidFill>
                  <a:latin typeface="Play Bold"/>
                </a:rPr>
                <a:t>Phạm vị đề tài</a:t>
              </a:r>
            </a:p>
          </p:txBody>
        </p:sp>
      </p:grpSp>
      <p:grpSp>
        <p:nvGrpSpPr>
          <p:cNvPr id="15" name="Group 15"/>
          <p:cNvGrpSpPr/>
          <p:nvPr/>
        </p:nvGrpSpPr>
        <p:grpSpPr>
          <a:xfrm>
            <a:off x="10069497" y="6379593"/>
            <a:ext cx="7499755" cy="749134"/>
            <a:chOff x="0" y="0"/>
            <a:chExt cx="9999674" cy="998846"/>
          </a:xfrm>
        </p:grpSpPr>
        <p:sp>
          <p:nvSpPr>
            <p:cNvPr id="16" name="TextBox 16"/>
            <p:cNvSpPr txBox="1"/>
            <p:nvPr/>
          </p:nvSpPr>
          <p:spPr>
            <a:xfrm>
              <a:off x="0" y="-57150"/>
              <a:ext cx="1204120" cy="983074"/>
            </a:xfrm>
            <a:prstGeom prst="rect">
              <a:avLst/>
            </a:prstGeom>
          </p:spPr>
          <p:txBody>
            <a:bodyPr lIns="0" tIns="0" rIns="0" bIns="0" rtlCol="0" anchor="t">
              <a:spAutoFit/>
            </a:bodyPr>
            <a:lstStyle/>
            <a:p>
              <a:pPr algn="l">
                <a:lnSpc>
                  <a:spcPts val="5940"/>
                </a:lnSpc>
              </a:pPr>
              <a:r>
                <a:rPr lang="en-US" sz="4569" spc="671">
                  <a:solidFill>
                    <a:srgbClr val="000000"/>
                  </a:solidFill>
                  <a:latin typeface="Play Bold"/>
                </a:rPr>
                <a:t>4</a:t>
              </a:r>
            </a:p>
          </p:txBody>
        </p:sp>
        <p:sp>
          <p:nvSpPr>
            <p:cNvPr id="17" name="TextBox 17"/>
            <p:cNvSpPr txBox="1"/>
            <p:nvPr/>
          </p:nvSpPr>
          <p:spPr>
            <a:xfrm>
              <a:off x="1576202" y="121381"/>
              <a:ext cx="8423472" cy="877465"/>
            </a:xfrm>
            <a:prstGeom prst="rect">
              <a:avLst/>
            </a:prstGeom>
          </p:spPr>
          <p:txBody>
            <a:bodyPr lIns="0" tIns="0" rIns="0" bIns="0" rtlCol="0" anchor="t">
              <a:spAutoFit/>
            </a:bodyPr>
            <a:lstStyle/>
            <a:p>
              <a:pPr marL="0" lvl="0" indent="0" algn="l">
                <a:lnSpc>
                  <a:spcPts val="5273"/>
                </a:lnSpc>
              </a:pPr>
              <a:r>
                <a:rPr lang="en-US" sz="4056">
                  <a:solidFill>
                    <a:srgbClr val="000000"/>
                  </a:solidFill>
                  <a:latin typeface="Play Bold"/>
                </a:rPr>
                <a:t>Phương pháp thực hiện</a:t>
              </a:r>
            </a:p>
          </p:txBody>
        </p:sp>
      </p:grpSp>
      <p:grpSp>
        <p:nvGrpSpPr>
          <p:cNvPr id="18" name="Group 18"/>
          <p:cNvGrpSpPr/>
          <p:nvPr/>
        </p:nvGrpSpPr>
        <p:grpSpPr>
          <a:xfrm>
            <a:off x="10069497" y="8135959"/>
            <a:ext cx="7499755" cy="749134"/>
            <a:chOff x="0" y="0"/>
            <a:chExt cx="9999674" cy="998846"/>
          </a:xfrm>
        </p:grpSpPr>
        <p:sp>
          <p:nvSpPr>
            <p:cNvPr id="19" name="TextBox 19"/>
            <p:cNvSpPr txBox="1"/>
            <p:nvPr/>
          </p:nvSpPr>
          <p:spPr>
            <a:xfrm>
              <a:off x="0" y="-57150"/>
              <a:ext cx="1204120" cy="983074"/>
            </a:xfrm>
            <a:prstGeom prst="rect">
              <a:avLst/>
            </a:prstGeom>
          </p:spPr>
          <p:txBody>
            <a:bodyPr lIns="0" tIns="0" rIns="0" bIns="0" rtlCol="0" anchor="t">
              <a:spAutoFit/>
            </a:bodyPr>
            <a:lstStyle/>
            <a:p>
              <a:pPr algn="l">
                <a:lnSpc>
                  <a:spcPts val="5940"/>
                </a:lnSpc>
              </a:pPr>
              <a:r>
                <a:rPr lang="en-US" sz="4569" spc="671">
                  <a:solidFill>
                    <a:srgbClr val="000000"/>
                  </a:solidFill>
                  <a:latin typeface="Play Bold"/>
                </a:rPr>
                <a:t>5</a:t>
              </a:r>
            </a:p>
          </p:txBody>
        </p:sp>
        <p:sp>
          <p:nvSpPr>
            <p:cNvPr id="20" name="TextBox 20"/>
            <p:cNvSpPr txBox="1"/>
            <p:nvPr/>
          </p:nvSpPr>
          <p:spPr>
            <a:xfrm>
              <a:off x="1576202" y="121381"/>
              <a:ext cx="8423472" cy="877465"/>
            </a:xfrm>
            <a:prstGeom prst="rect">
              <a:avLst/>
            </a:prstGeom>
          </p:spPr>
          <p:txBody>
            <a:bodyPr lIns="0" tIns="0" rIns="0" bIns="0" rtlCol="0" anchor="t">
              <a:spAutoFit/>
            </a:bodyPr>
            <a:lstStyle/>
            <a:p>
              <a:pPr marL="0" lvl="0" indent="0" algn="l">
                <a:lnSpc>
                  <a:spcPts val="5273"/>
                </a:lnSpc>
              </a:pPr>
              <a:r>
                <a:rPr lang="en-US" sz="4056">
                  <a:solidFill>
                    <a:srgbClr val="000000"/>
                  </a:solidFill>
                  <a:latin typeface="Play Bold"/>
                </a:rPr>
                <a:t>Mục tiêu đề ra</a:t>
              </a:r>
            </a:p>
          </p:txBody>
        </p:sp>
      </p:grpSp>
      <p:sp>
        <p:nvSpPr>
          <p:cNvPr id="21" name="Freeform 21"/>
          <p:cNvSpPr/>
          <p:nvPr/>
        </p:nvSpPr>
        <p:spPr>
          <a:xfrm>
            <a:off x="1028700" y="5787664"/>
            <a:ext cx="6035040" cy="4114800"/>
          </a:xfrm>
          <a:custGeom>
            <a:avLst/>
            <a:gdLst/>
            <a:ahLst/>
            <a:cxnLst/>
            <a:rect l="l" t="t" r="r" b="b"/>
            <a:pathLst>
              <a:path w="6035040" h="4114800">
                <a:moveTo>
                  <a:pt x="0" y="0"/>
                </a:moveTo>
                <a:lnTo>
                  <a:pt x="6035040" y="0"/>
                </a:lnTo>
                <a:lnTo>
                  <a:pt x="60350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TextBox 2"/>
          <p:cNvSpPr txBox="1"/>
          <p:nvPr/>
        </p:nvSpPr>
        <p:spPr>
          <a:xfrm>
            <a:off x="4388809" y="3780154"/>
            <a:ext cx="7774390" cy="2583816"/>
          </a:xfrm>
          <a:prstGeom prst="rect">
            <a:avLst/>
          </a:prstGeom>
        </p:spPr>
        <p:txBody>
          <a:bodyPr lIns="0" tIns="0" rIns="0" bIns="0" rtlCol="0" anchor="t">
            <a:spAutoFit/>
          </a:bodyPr>
          <a:lstStyle/>
          <a:p>
            <a:pPr marL="0" lvl="0" indent="0" algn="l">
              <a:lnSpc>
                <a:spcPts val="10359"/>
              </a:lnSpc>
            </a:pPr>
            <a:r>
              <a:rPr lang="en-US" sz="7399" spc="1087">
                <a:solidFill>
                  <a:srgbClr val="2E404F"/>
                </a:solidFill>
                <a:latin typeface="Montserrat Bold"/>
              </a:rPr>
              <a:t>KIỂM THỬ PHẦN MỀM</a:t>
            </a:r>
          </a:p>
        </p:txBody>
      </p:sp>
      <p:sp>
        <p:nvSpPr>
          <p:cNvPr id="3" name="AutoShape 3"/>
          <p:cNvSpPr/>
          <p:nvPr/>
        </p:nvSpPr>
        <p:spPr>
          <a:xfrm>
            <a:off x="1775634" y="4213481"/>
            <a:ext cx="1969439" cy="1860037"/>
          </a:xfrm>
          <a:prstGeom prst="rect">
            <a:avLst/>
          </a:prstGeom>
          <a:solidFill>
            <a:srgbClr val="484848"/>
          </a:solidFill>
        </p:spPr>
        <p:txBody>
          <a:bodyPr/>
          <a:lstStyle/>
          <a:p>
            <a:endParaRPr lang="en-US"/>
          </a:p>
        </p:txBody>
      </p:sp>
      <p:sp>
        <p:nvSpPr>
          <p:cNvPr id="4" name="Freeform 4"/>
          <p:cNvSpPr/>
          <p:nvPr/>
        </p:nvSpPr>
        <p:spPr>
          <a:xfrm>
            <a:off x="12806935" y="514350"/>
            <a:ext cx="4635047" cy="9258300"/>
          </a:xfrm>
          <a:custGeom>
            <a:avLst/>
            <a:gdLst/>
            <a:ahLst/>
            <a:cxnLst/>
            <a:rect l="l" t="t" r="r" b="b"/>
            <a:pathLst>
              <a:path w="4635047" h="9258300">
                <a:moveTo>
                  <a:pt x="0" y="0"/>
                </a:moveTo>
                <a:lnTo>
                  <a:pt x="4635047" y="0"/>
                </a:lnTo>
                <a:lnTo>
                  <a:pt x="4635047"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TextBox 2"/>
          <p:cNvSpPr txBox="1"/>
          <p:nvPr/>
        </p:nvSpPr>
        <p:spPr>
          <a:xfrm>
            <a:off x="1528644" y="1018673"/>
            <a:ext cx="10685097" cy="831390"/>
          </a:xfrm>
          <a:prstGeom prst="rect">
            <a:avLst/>
          </a:prstGeom>
        </p:spPr>
        <p:txBody>
          <a:bodyPr lIns="0" tIns="0" rIns="0" bIns="0" rtlCol="0" anchor="t">
            <a:spAutoFit/>
          </a:bodyPr>
          <a:lstStyle/>
          <a:p>
            <a:pPr marL="0" lvl="0" indent="0" algn="l">
              <a:lnSpc>
                <a:spcPts val="6100"/>
              </a:lnSpc>
              <a:spcBef>
                <a:spcPct val="0"/>
              </a:spcBef>
            </a:pPr>
            <a:r>
              <a:rPr lang="en-US" sz="6288">
                <a:solidFill>
                  <a:srgbClr val="41362F"/>
                </a:solidFill>
                <a:latin typeface="Montserrat Bold"/>
              </a:rPr>
              <a:t>Kiểm thử phần mềm</a:t>
            </a:r>
          </a:p>
        </p:txBody>
      </p:sp>
      <p:sp>
        <p:nvSpPr>
          <p:cNvPr id="3" name="AutoShape 3"/>
          <p:cNvSpPr/>
          <p:nvPr/>
        </p:nvSpPr>
        <p:spPr>
          <a:xfrm>
            <a:off x="6631559" y="2962776"/>
            <a:ext cx="17145" cy="9258268"/>
          </a:xfrm>
          <a:prstGeom prst="line">
            <a:avLst/>
          </a:prstGeom>
          <a:ln w="38100" cap="flat">
            <a:solidFill>
              <a:srgbClr val="646365"/>
            </a:solidFill>
            <a:prstDash val="solid"/>
            <a:headEnd type="none" w="sm" len="sm"/>
            <a:tailEnd type="none" w="sm" len="sm"/>
          </a:ln>
        </p:spPr>
        <p:txBody>
          <a:bodyPr/>
          <a:lstStyle/>
          <a:p>
            <a:endParaRPr lang="en-US"/>
          </a:p>
        </p:txBody>
      </p:sp>
      <p:sp>
        <p:nvSpPr>
          <p:cNvPr id="4" name="AutoShape 4"/>
          <p:cNvSpPr/>
          <p:nvPr/>
        </p:nvSpPr>
        <p:spPr>
          <a:xfrm>
            <a:off x="8123062" y="5978331"/>
            <a:ext cx="7774480" cy="19050"/>
          </a:xfrm>
          <a:prstGeom prst="line">
            <a:avLst/>
          </a:prstGeom>
          <a:ln w="38100" cap="flat">
            <a:solidFill>
              <a:srgbClr val="8A898B"/>
            </a:solidFill>
            <a:prstDash val="solid"/>
            <a:headEnd type="none" w="sm" len="sm"/>
            <a:tailEnd type="none" w="sm" len="sm"/>
          </a:ln>
        </p:spPr>
        <p:txBody>
          <a:bodyPr/>
          <a:lstStyle/>
          <a:p>
            <a:endParaRPr lang="en-US"/>
          </a:p>
        </p:txBody>
      </p:sp>
      <p:sp>
        <p:nvSpPr>
          <p:cNvPr id="5" name="TextBox 5"/>
          <p:cNvSpPr txBox="1"/>
          <p:nvPr/>
        </p:nvSpPr>
        <p:spPr>
          <a:xfrm>
            <a:off x="1232138" y="5716394"/>
            <a:ext cx="4969471" cy="485775"/>
          </a:xfrm>
          <a:prstGeom prst="rect">
            <a:avLst/>
          </a:prstGeom>
        </p:spPr>
        <p:txBody>
          <a:bodyPr lIns="0" tIns="0" rIns="0" bIns="0" rtlCol="0" anchor="t">
            <a:spAutoFit/>
          </a:bodyPr>
          <a:lstStyle/>
          <a:p>
            <a:pPr algn="ctr">
              <a:lnSpc>
                <a:spcPts val="3840"/>
              </a:lnSpc>
              <a:spcBef>
                <a:spcPct val="0"/>
              </a:spcBef>
            </a:pPr>
            <a:r>
              <a:rPr lang="en-US" sz="3200">
                <a:solidFill>
                  <a:srgbClr val="41362F"/>
                </a:solidFill>
                <a:latin typeface="Montserrat Bold Italics"/>
              </a:rPr>
              <a:t>Phương pháp kiểm thử</a:t>
            </a:r>
          </a:p>
        </p:txBody>
      </p:sp>
      <p:sp>
        <p:nvSpPr>
          <p:cNvPr id="6" name="TextBox 6"/>
          <p:cNvSpPr txBox="1"/>
          <p:nvPr/>
        </p:nvSpPr>
        <p:spPr>
          <a:xfrm>
            <a:off x="7000416" y="4003304"/>
            <a:ext cx="10019772" cy="1514475"/>
          </a:xfrm>
          <a:prstGeom prst="rect">
            <a:avLst/>
          </a:prstGeom>
        </p:spPr>
        <p:txBody>
          <a:bodyPr lIns="0" tIns="0" rIns="0" bIns="0" rtlCol="0" anchor="t">
            <a:spAutoFit/>
          </a:bodyPr>
          <a:lstStyle/>
          <a:p>
            <a:pPr algn="ctr">
              <a:lnSpc>
                <a:spcPts val="3840"/>
              </a:lnSpc>
            </a:pPr>
            <a:r>
              <a:rPr lang="en-US" sz="3200">
                <a:solidFill>
                  <a:srgbClr val="41362F"/>
                </a:solidFill>
                <a:latin typeface="Montserrat"/>
              </a:rPr>
              <a:t>Khi viết test case sẽ dựa vào yêu cầu và giao diện bên ngoài của chương trình</a:t>
            </a:r>
          </a:p>
          <a:p>
            <a:pPr algn="ctr">
              <a:lnSpc>
                <a:spcPts val="4319"/>
              </a:lnSpc>
              <a:spcBef>
                <a:spcPct val="0"/>
              </a:spcBef>
            </a:pPr>
            <a:endParaRPr lang="en-US" sz="3200">
              <a:solidFill>
                <a:srgbClr val="41362F"/>
              </a:solidFill>
              <a:latin typeface="Montserrat"/>
            </a:endParaRPr>
          </a:p>
        </p:txBody>
      </p:sp>
      <p:sp>
        <p:nvSpPr>
          <p:cNvPr id="7" name="TextBox 7"/>
          <p:cNvSpPr txBox="1"/>
          <p:nvPr/>
        </p:nvSpPr>
        <p:spPr>
          <a:xfrm>
            <a:off x="7000416" y="7111837"/>
            <a:ext cx="10055446" cy="1457325"/>
          </a:xfrm>
          <a:prstGeom prst="rect">
            <a:avLst/>
          </a:prstGeom>
        </p:spPr>
        <p:txBody>
          <a:bodyPr lIns="0" tIns="0" rIns="0" bIns="0" rtlCol="0" anchor="t">
            <a:spAutoFit/>
          </a:bodyPr>
          <a:lstStyle/>
          <a:p>
            <a:pPr algn="ctr">
              <a:lnSpc>
                <a:spcPts val="3840"/>
              </a:lnSpc>
            </a:pPr>
            <a:r>
              <a:rPr lang="en-US" sz="3200">
                <a:solidFill>
                  <a:srgbClr val="41362F"/>
                </a:solidFill>
                <a:latin typeface="Montserrat"/>
              </a:rPr>
              <a:t>Khi thực hiện test sẽ thực hiện trên giao diện của chương trình</a:t>
            </a:r>
          </a:p>
          <a:p>
            <a:pPr algn="ctr">
              <a:lnSpc>
                <a:spcPts val="3840"/>
              </a:lnSpc>
              <a:spcBef>
                <a:spcPct val="0"/>
              </a:spcBef>
            </a:pPr>
            <a:endParaRPr lang="en-US" sz="3200">
              <a:solidFill>
                <a:srgbClr val="41362F"/>
              </a:solidFill>
              <a:latin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TextBox 2"/>
          <p:cNvSpPr txBox="1"/>
          <p:nvPr/>
        </p:nvSpPr>
        <p:spPr>
          <a:xfrm>
            <a:off x="226474" y="452438"/>
            <a:ext cx="7416106" cy="1152525"/>
          </a:xfrm>
          <a:prstGeom prst="rect">
            <a:avLst/>
          </a:prstGeom>
        </p:spPr>
        <p:txBody>
          <a:bodyPr lIns="0" tIns="0" rIns="0" bIns="0" rtlCol="0" anchor="t">
            <a:spAutoFit/>
          </a:bodyPr>
          <a:lstStyle/>
          <a:p>
            <a:pPr algn="ctr">
              <a:lnSpc>
                <a:spcPts val="9119"/>
              </a:lnSpc>
              <a:spcBef>
                <a:spcPct val="0"/>
              </a:spcBef>
            </a:pPr>
            <a:r>
              <a:rPr lang="en-US" sz="7599">
                <a:solidFill>
                  <a:srgbClr val="41362F"/>
                </a:solidFill>
                <a:latin typeface="Montserrat Bold"/>
              </a:rPr>
              <a:t>Kiểm thử</a:t>
            </a:r>
          </a:p>
        </p:txBody>
      </p:sp>
      <p:sp>
        <p:nvSpPr>
          <p:cNvPr id="3" name="TextBox 3"/>
          <p:cNvSpPr txBox="1"/>
          <p:nvPr/>
        </p:nvSpPr>
        <p:spPr>
          <a:xfrm>
            <a:off x="-1210376" y="2387437"/>
            <a:ext cx="10019772" cy="485775"/>
          </a:xfrm>
          <a:prstGeom prst="rect">
            <a:avLst/>
          </a:prstGeom>
        </p:spPr>
        <p:txBody>
          <a:bodyPr lIns="0" tIns="0" rIns="0" bIns="0" rtlCol="0" anchor="t">
            <a:spAutoFit/>
          </a:bodyPr>
          <a:lstStyle/>
          <a:p>
            <a:pPr algn="ctr">
              <a:lnSpc>
                <a:spcPts val="3840"/>
              </a:lnSpc>
              <a:spcBef>
                <a:spcPct val="0"/>
              </a:spcBef>
            </a:pPr>
            <a:r>
              <a:rPr lang="en-US" sz="3200">
                <a:solidFill>
                  <a:srgbClr val="41362F"/>
                </a:solidFill>
                <a:latin typeface="Montserrat Bold Italics"/>
              </a:rPr>
              <a:t>Kiểm tra giao diện</a:t>
            </a:r>
          </a:p>
        </p:txBody>
      </p:sp>
      <p:sp>
        <p:nvSpPr>
          <p:cNvPr id="4" name="TextBox 4"/>
          <p:cNvSpPr txBox="1"/>
          <p:nvPr/>
        </p:nvSpPr>
        <p:spPr>
          <a:xfrm>
            <a:off x="8481095" y="2387437"/>
            <a:ext cx="10055446" cy="485775"/>
          </a:xfrm>
          <a:prstGeom prst="rect">
            <a:avLst/>
          </a:prstGeom>
        </p:spPr>
        <p:txBody>
          <a:bodyPr lIns="0" tIns="0" rIns="0" bIns="0" rtlCol="0" anchor="t">
            <a:spAutoFit/>
          </a:bodyPr>
          <a:lstStyle/>
          <a:p>
            <a:pPr algn="ctr">
              <a:lnSpc>
                <a:spcPts val="3840"/>
              </a:lnSpc>
              <a:spcBef>
                <a:spcPct val="0"/>
              </a:spcBef>
            </a:pPr>
            <a:r>
              <a:rPr lang="en-US" sz="3200">
                <a:solidFill>
                  <a:srgbClr val="41362F"/>
                </a:solidFill>
                <a:latin typeface="Montserrat Bold Italics"/>
              </a:rPr>
              <a:t>Kiểm tra chức năng của hệ thống</a:t>
            </a:r>
          </a:p>
        </p:txBody>
      </p:sp>
      <p:sp>
        <p:nvSpPr>
          <p:cNvPr id="5" name="TextBox 5"/>
          <p:cNvSpPr txBox="1"/>
          <p:nvPr/>
        </p:nvSpPr>
        <p:spPr>
          <a:xfrm>
            <a:off x="9869958" y="3822863"/>
            <a:ext cx="10019772" cy="485775"/>
          </a:xfrm>
          <a:prstGeom prst="rect">
            <a:avLst/>
          </a:prstGeom>
        </p:spPr>
        <p:txBody>
          <a:bodyPr lIns="0" tIns="0" rIns="0" bIns="0" rtlCol="0" anchor="t">
            <a:spAutoFit/>
          </a:bodyPr>
          <a:lstStyle/>
          <a:p>
            <a:pPr algn="l">
              <a:lnSpc>
                <a:spcPts val="3840"/>
              </a:lnSpc>
              <a:spcBef>
                <a:spcPct val="0"/>
              </a:spcBef>
            </a:pPr>
            <a:r>
              <a:rPr lang="en-US" sz="3200">
                <a:solidFill>
                  <a:srgbClr val="41362F"/>
                </a:solidFill>
                <a:latin typeface="Montserrat"/>
              </a:rPr>
              <a:t>Kiểm tra chức năng đăng nhập</a:t>
            </a:r>
          </a:p>
        </p:txBody>
      </p:sp>
      <p:sp>
        <p:nvSpPr>
          <p:cNvPr id="6" name="TextBox 6"/>
          <p:cNvSpPr txBox="1"/>
          <p:nvPr/>
        </p:nvSpPr>
        <p:spPr>
          <a:xfrm>
            <a:off x="9869958" y="5242088"/>
            <a:ext cx="10019772" cy="485775"/>
          </a:xfrm>
          <a:prstGeom prst="rect">
            <a:avLst/>
          </a:prstGeom>
        </p:spPr>
        <p:txBody>
          <a:bodyPr lIns="0" tIns="0" rIns="0" bIns="0" rtlCol="0" anchor="t">
            <a:spAutoFit/>
          </a:bodyPr>
          <a:lstStyle/>
          <a:p>
            <a:pPr algn="l">
              <a:lnSpc>
                <a:spcPts val="3840"/>
              </a:lnSpc>
              <a:spcBef>
                <a:spcPct val="0"/>
              </a:spcBef>
            </a:pPr>
            <a:r>
              <a:rPr lang="en-US" sz="3200">
                <a:solidFill>
                  <a:srgbClr val="41362F"/>
                </a:solidFill>
                <a:latin typeface="Montserrat"/>
              </a:rPr>
              <a:t>Kiểm tra chức năng đăng ký</a:t>
            </a:r>
          </a:p>
        </p:txBody>
      </p:sp>
      <p:sp>
        <p:nvSpPr>
          <p:cNvPr id="7" name="TextBox 7"/>
          <p:cNvSpPr txBox="1"/>
          <p:nvPr/>
        </p:nvSpPr>
        <p:spPr>
          <a:xfrm>
            <a:off x="9869958" y="6657307"/>
            <a:ext cx="8257202" cy="971550"/>
          </a:xfrm>
          <a:prstGeom prst="rect">
            <a:avLst/>
          </a:prstGeom>
        </p:spPr>
        <p:txBody>
          <a:bodyPr lIns="0" tIns="0" rIns="0" bIns="0" rtlCol="0" anchor="t">
            <a:spAutoFit/>
          </a:bodyPr>
          <a:lstStyle/>
          <a:p>
            <a:pPr algn="l">
              <a:lnSpc>
                <a:spcPts val="3840"/>
              </a:lnSpc>
              <a:spcBef>
                <a:spcPct val="0"/>
              </a:spcBef>
            </a:pPr>
            <a:r>
              <a:rPr lang="en-US" sz="3200">
                <a:solidFill>
                  <a:srgbClr val="41362F"/>
                </a:solidFill>
                <a:latin typeface="Montserrat"/>
              </a:rPr>
              <a:t>Kiểm tra chức năng quản lý (Khách hàng, đơn hàng, sản phẩm) </a:t>
            </a:r>
          </a:p>
        </p:txBody>
      </p:sp>
      <p:sp>
        <p:nvSpPr>
          <p:cNvPr id="8" name="TextBox 8"/>
          <p:cNvSpPr txBox="1"/>
          <p:nvPr/>
        </p:nvSpPr>
        <p:spPr>
          <a:xfrm>
            <a:off x="9869958" y="8562307"/>
            <a:ext cx="10019772" cy="485775"/>
          </a:xfrm>
          <a:prstGeom prst="rect">
            <a:avLst/>
          </a:prstGeom>
        </p:spPr>
        <p:txBody>
          <a:bodyPr lIns="0" tIns="0" rIns="0" bIns="0" rtlCol="0" anchor="t">
            <a:spAutoFit/>
          </a:bodyPr>
          <a:lstStyle/>
          <a:p>
            <a:pPr algn="l">
              <a:lnSpc>
                <a:spcPts val="3840"/>
              </a:lnSpc>
              <a:spcBef>
                <a:spcPct val="0"/>
              </a:spcBef>
            </a:pPr>
            <a:r>
              <a:rPr lang="en-US" sz="3200">
                <a:solidFill>
                  <a:srgbClr val="41362F"/>
                </a:solidFill>
                <a:latin typeface="Montserrat"/>
              </a:rPr>
              <a:t>Kiểm tra chức năng thống kê</a:t>
            </a:r>
          </a:p>
        </p:txBody>
      </p:sp>
      <p:sp>
        <p:nvSpPr>
          <p:cNvPr id="9" name="TextBox 9"/>
          <p:cNvSpPr txBox="1"/>
          <p:nvPr/>
        </p:nvSpPr>
        <p:spPr>
          <a:xfrm>
            <a:off x="1826229" y="3822863"/>
            <a:ext cx="7199660" cy="971550"/>
          </a:xfrm>
          <a:prstGeom prst="rect">
            <a:avLst/>
          </a:prstGeom>
        </p:spPr>
        <p:txBody>
          <a:bodyPr lIns="0" tIns="0" rIns="0" bIns="0" rtlCol="0" anchor="t">
            <a:spAutoFit/>
          </a:bodyPr>
          <a:lstStyle/>
          <a:p>
            <a:pPr algn="l">
              <a:lnSpc>
                <a:spcPts val="3840"/>
              </a:lnSpc>
              <a:spcBef>
                <a:spcPct val="0"/>
              </a:spcBef>
            </a:pPr>
            <a:r>
              <a:rPr lang="en-US" sz="3200">
                <a:solidFill>
                  <a:srgbClr val="41362F"/>
                </a:solidFill>
                <a:latin typeface="Montserrat"/>
              </a:rPr>
              <a:t>Kiểm tra tổng thể giao diện màn hình</a:t>
            </a:r>
          </a:p>
        </p:txBody>
      </p:sp>
      <p:sp>
        <p:nvSpPr>
          <p:cNvPr id="10" name="TextBox 10"/>
          <p:cNvSpPr txBox="1"/>
          <p:nvPr/>
        </p:nvSpPr>
        <p:spPr>
          <a:xfrm>
            <a:off x="1826229" y="5242088"/>
            <a:ext cx="7199660" cy="971550"/>
          </a:xfrm>
          <a:prstGeom prst="rect">
            <a:avLst/>
          </a:prstGeom>
        </p:spPr>
        <p:txBody>
          <a:bodyPr lIns="0" tIns="0" rIns="0" bIns="0" rtlCol="0" anchor="t">
            <a:spAutoFit/>
          </a:bodyPr>
          <a:lstStyle/>
          <a:p>
            <a:pPr algn="l">
              <a:lnSpc>
                <a:spcPts val="3840"/>
              </a:lnSpc>
              <a:spcBef>
                <a:spcPct val="0"/>
              </a:spcBef>
            </a:pPr>
            <a:r>
              <a:rPr lang="en-US" sz="3200">
                <a:solidFill>
                  <a:srgbClr val="41362F"/>
                </a:solidFill>
                <a:latin typeface="Montserrat"/>
              </a:rPr>
              <a:t>Kiểm tra thứ tự di chuyển trỏ trên màn hình</a:t>
            </a:r>
          </a:p>
        </p:txBody>
      </p:sp>
      <p:sp>
        <p:nvSpPr>
          <p:cNvPr id="11" name="TextBox 11"/>
          <p:cNvSpPr txBox="1"/>
          <p:nvPr/>
        </p:nvSpPr>
        <p:spPr>
          <a:xfrm>
            <a:off x="1826229" y="6657307"/>
            <a:ext cx="7199660" cy="971550"/>
          </a:xfrm>
          <a:prstGeom prst="rect">
            <a:avLst/>
          </a:prstGeom>
        </p:spPr>
        <p:txBody>
          <a:bodyPr lIns="0" tIns="0" rIns="0" bIns="0" rtlCol="0" anchor="t">
            <a:spAutoFit/>
          </a:bodyPr>
          <a:lstStyle/>
          <a:p>
            <a:pPr algn="l">
              <a:lnSpc>
                <a:spcPts val="3840"/>
              </a:lnSpc>
              <a:spcBef>
                <a:spcPct val="0"/>
              </a:spcBef>
            </a:pPr>
            <a:r>
              <a:rPr lang="en-US" sz="3200">
                <a:solidFill>
                  <a:srgbClr val="41362F"/>
                </a:solidFill>
                <a:latin typeface="Montserrat"/>
              </a:rPr>
              <a:t>Kiểm tra thực hiện chức năng chính của màn hình</a:t>
            </a:r>
          </a:p>
        </p:txBody>
      </p:sp>
      <p:sp>
        <p:nvSpPr>
          <p:cNvPr id="12" name="TextBox 12"/>
          <p:cNvSpPr txBox="1"/>
          <p:nvPr/>
        </p:nvSpPr>
        <p:spPr>
          <a:xfrm>
            <a:off x="1826229" y="8385338"/>
            <a:ext cx="7199660" cy="971550"/>
          </a:xfrm>
          <a:prstGeom prst="rect">
            <a:avLst/>
          </a:prstGeom>
        </p:spPr>
        <p:txBody>
          <a:bodyPr lIns="0" tIns="0" rIns="0" bIns="0" rtlCol="0" anchor="t">
            <a:spAutoFit/>
          </a:bodyPr>
          <a:lstStyle/>
          <a:p>
            <a:pPr algn="l">
              <a:lnSpc>
                <a:spcPts val="3840"/>
              </a:lnSpc>
              <a:spcBef>
                <a:spcPct val="0"/>
              </a:spcBef>
            </a:pPr>
            <a:r>
              <a:rPr lang="en-US" sz="3200">
                <a:solidFill>
                  <a:srgbClr val="41362F"/>
                </a:solidFill>
                <a:latin typeface="Montserrat"/>
              </a:rPr>
              <a:t>Kiểm tra chọn một giá trị trong danh sách</a:t>
            </a:r>
          </a:p>
        </p:txBody>
      </p:sp>
      <p:sp>
        <p:nvSpPr>
          <p:cNvPr id="13" name="AutoShape 13"/>
          <p:cNvSpPr/>
          <p:nvPr/>
        </p:nvSpPr>
        <p:spPr>
          <a:xfrm>
            <a:off x="9044939" y="1604998"/>
            <a:ext cx="17145" cy="9258268"/>
          </a:xfrm>
          <a:prstGeom prst="line">
            <a:avLst/>
          </a:prstGeom>
          <a:ln w="38100" cap="flat">
            <a:solidFill>
              <a:srgbClr val="646365"/>
            </a:solidFill>
            <a:prstDash val="solid"/>
            <a:headEnd type="none" w="sm" len="sm"/>
            <a:tailEnd type="none" w="sm" len="sm"/>
          </a:ln>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1925" y="0"/>
                  </a:moveTo>
                  <a:lnTo>
                    <a:pt x="4262801" y="0"/>
                  </a:lnTo>
                  <a:cubicBezTo>
                    <a:pt x="4269387" y="0"/>
                    <a:pt x="4274726" y="5339"/>
                    <a:pt x="4274726" y="11925"/>
                  </a:cubicBezTo>
                  <a:lnTo>
                    <a:pt x="4274726" y="2155542"/>
                  </a:lnTo>
                  <a:cubicBezTo>
                    <a:pt x="4274726" y="2162128"/>
                    <a:pt x="4269387" y="2167467"/>
                    <a:pt x="4262801" y="2167467"/>
                  </a:cubicBezTo>
                  <a:lnTo>
                    <a:pt x="11925" y="2167467"/>
                  </a:lnTo>
                  <a:cubicBezTo>
                    <a:pt x="5339" y="2167467"/>
                    <a:pt x="0" y="2162128"/>
                    <a:pt x="0" y="2155542"/>
                  </a:cubicBezTo>
                  <a:lnTo>
                    <a:pt x="0" y="11925"/>
                  </a:lnTo>
                  <a:cubicBezTo>
                    <a:pt x="0" y="5339"/>
                    <a:pt x="5339" y="0"/>
                    <a:pt x="11925" y="0"/>
                  </a:cubicBezTo>
                  <a:close/>
                </a:path>
              </a:pathLst>
            </a:custGeom>
            <a:solidFill>
              <a:srgbClr val="000000">
                <a:alpha val="0"/>
              </a:srgbClr>
            </a:solidFill>
            <a:ln w="19050" cap="rnd">
              <a:solidFill>
                <a:srgbClr val="000000"/>
              </a:solidFill>
              <a:prstDash val="solid"/>
              <a:round/>
            </a:ln>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10240701" y="2033924"/>
            <a:ext cx="7018599" cy="1162050"/>
          </a:xfrm>
          <a:prstGeom prst="rect">
            <a:avLst/>
          </a:prstGeom>
        </p:spPr>
        <p:txBody>
          <a:bodyPr lIns="0" tIns="0" rIns="0" bIns="0" rtlCol="0" anchor="t">
            <a:spAutoFit/>
          </a:bodyPr>
          <a:lstStyle/>
          <a:p>
            <a:pPr marL="0" lvl="0" indent="0" algn="l">
              <a:lnSpc>
                <a:spcPts val="9210"/>
              </a:lnSpc>
            </a:pPr>
            <a:r>
              <a:rPr lang="en-US" sz="7675" spc="314">
                <a:solidFill>
                  <a:srgbClr val="2E404F"/>
                </a:solidFill>
                <a:latin typeface="Montserrat"/>
              </a:rPr>
              <a:t>KẾT LUẬN</a:t>
            </a:r>
          </a:p>
        </p:txBody>
      </p:sp>
      <p:sp>
        <p:nvSpPr>
          <p:cNvPr id="6" name="TextBox 6"/>
          <p:cNvSpPr txBox="1"/>
          <p:nvPr/>
        </p:nvSpPr>
        <p:spPr>
          <a:xfrm>
            <a:off x="10240701" y="5083736"/>
            <a:ext cx="7018599" cy="537845"/>
          </a:xfrm>
          <a:prstGeom prst="rect">
            <a:avLst/>
          </a:prstGeom>
        </p:spPr>
        <p:txBody>
          <a:bodyPr lIns="0" tIns="0" rIns="0" bIns="0" rtlCol="0" anchor="t">
            <a:spAutoFit/>
          </a:bodyPr>
          <a:lstStyle/>
          <a:p>
            <a:pPr marL="0" lvl="0" indent="0" algn="l">
              <a:lnSpc>
                <a:spcPts val="4480"/>
              </a:lnSpc>
              <a:spcBef>
                <a:spcPct val="0"/>
              </a:spcBef>
            </a:pPr>
            <a:r>
              <a:rPr lang="en-US" sz="3200">
                <a:solidFill>
                  <a:srgbClr val="2E404F"/>
                </a:solidFill>
                <a:latin typeface="Montserrat"/>
              </a:rPr>
              <a:t>Phần mềm quản lý</a:t>
            </a:r>
          </a:p>
        </p:txBody>
      </p:sp>
      <p:sp>
        <p:nvSpPr>
          <p:cNvPr id="7" name="AutoShape 7"/>
          <p:cNvSpPr/>
          <p:nvPr/>
        </p:nvSpPr>
        <p:spPr>
          <a:xfrm>
            <a:off x="1383919" y="1389624"/>
            <a:ext cx="15875381" cy="0"/>
          </a:xfrm>
          <a:prstGeom prst="line">
            <a:avLst/>
          </a:prstGeom>
          <a:ln w="9525" cap="flat">
            <a:solidFill>
              <a:srgbClr val="2E404F"/>
            </a:solidFill>
            <a:prstDash val="solid"/>
            <a:headEnd type="none" w="sm" len="sm"/>
            <a:tailEnd type="none" w="sm" len="sm"/>
          </a:ln>
        </p:spPr>
        <p:txBody>
          <a:bodyPr/>
          <a:lstStyle/>
          <a:p>
            <a:endParaRPr lang="en-US"/>
          </a:p>
        </p:txBody>
      </p:sp>
      <p:sp>
        <p:nvSpPr>
          <p:cNvPr id="8" name="Freeform 8"/>
          <p:cNvSpPr/>
          <p:nvPr/>
        </p:nvSpPr>
        <p:spPr>
          <a:xfrm flipH="1">
            <a:off x="2132460" y="2033924"/>
            <a:ext cx="4601788" cy="6785478"/>
          </a:xfrm>
          <a:custGeom>
            <a:avLst/>
            <a:gdLst/>
            <a:ahLst/>
            <a:cxnLst/>
            <a:rect l="l" t="t" r="r" b="b"/>
            <a:pathLst>
              <a:path w="4601788" h="6785478">
                <a:moveTo>
                  <a:pt x="4601788" y="0"/>
                </a:moveTo>
                <a:lnTo>
                  <a:pt x="0" y="0"/>
                </a:lnTo>
                <a:lnTo>
                  <a:pt x="0" y="6785478"/>
                </a:lnTo>
                <a:lnTo>
                  <a:pt x="4601788" y="6785478"/>
                </a:lnTo>
                <a:lnTo>
                  <a:pt x="460178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3907937" y="4817016"/>
            <a:ext cx="4243824" cy="4955634"/>
          </a:xfrm>
          <a:custGeom>
            <a:avLst/>
            <a:gdLst/>
            <a:ahLst/>
            <a:cxnLst/>
            <a:rect l="l" t="t" r="r" b="b"/>
            <a:pathLst>
              <a:path w="4243824" h="4955634">
                <a:moveTo>
                  <a:pt x="0" y="0"/>
                </a:moveTo>
                <a:lnTo>
                  <a:pt x="4243824" y="0"/>
                </a:lnTo>
                <a:lnTo>
                  <a:pt x="4243824" y="4955634"/>
                </a:lnTo>
                <a:lnTo>
                  <a:pt x="0" y="49556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05569" y="2623161"/>
            <a:ext cx="13756952" cy="440690"/>
          </a:xfrm>
          <a:prstGeom prst="rect">
            <a:avLst/>
          </a:prstGeom>
        </p:spPr>
        <p:txBody>
          <a:bodyPr lIns="0" tIns="0" rIns="0" bIns="0" rtlCol="0" anchor="t">
            <a:spAutoFit/>
          </a:bodyPr>
          <a:lstStyle/>
          <a:p>
            <a:pPr marL="0" lvl="0" indent="0" algn="l">
              <a:lnSpc>
                <a:spcPts val="3639"/>
              </a:lnSpc>
            </a:pPr>
            <a:r>
              <a:rPr lang="en-US" sz="2799" strike="noStrike">
                <a:solidFill>
                  <a:srgbClr val="000000"/>
                </a:solidFill>
                <a:latin typeface="Montserrat"/>
              </a:rPr>
              <a:t>. Thiết kế giao diện trực quan, dễ sử dụng các chức năng liên quan đến đề tài</a:t>
            </a:r>
          </a:p>
        </p:txBody>
      </p:sp>
      <p:sp>
        <p:nvSpPr>
          <p:cNvPr id="3" name="TextBox 3"/>
          <p:cNvSpPr txBox="1"/>
          <p:nvPr/>
        </p:nvSpPr>
        <p:spPr>
          <a:xfrm>
            <a:off x="2905569" y="4182159"/>
            <a:ext cx="13756952" cy="440690"/>
          </a:xfrm>
          <a:prstGeom prst="rect">
            <a:avLst/>
          </a:prstGeom>
        </p:spPr>
        <p:txBody>
          <a:bodyPr lIns="0" tIns="0" rIns="0" bIns="0" rtlCol="0" anchor="t">
            <a:spAutoFit/>
          </a:bodyPr>
          <a:lstStyle/>
          <a:p>
            <a:pPr marL="0" lvl="0" indent="0" algn="l">
              <a:lnSpc>
                <a:spcPts val="3639"/>
              </a:lnSpc>
            </a:pPr>
            <a:r>
              <a:rPr lang="en-US" sz="2799">
                <a:solidFill>
                  <a:srgbClr val="000000"/>
                </a:solidFill>
                <a:latin typeface="Montserrat"/>
              </a:rPr>
              <a:t>. </a:t>
            </a:r>
            <a:r>
              <a:rPr lang="en-US" sz="2799" strike="noStrike">
                <a:solidFill>
                  <a:srgbClr val="000000"/>
                </a:solidFill>
                <a:latin typeface="Montserrat"/>
              </a:rPr>
              <a:t>Hiểu sâu hơn về lập trình giao diện, biết thêm các thư viện mới</a:t>
            </a:r>
          </a:p>
        </p:txBody>
      </p:sp>
      <p:sp>
        <p:nvSpPr>
          <p:cNvPr id="4" name="TextBox 4"/>
          <p:cNvSpPr txBox="1"/>
          <p:nvPr/>
        </p:nvSpPr>
        <p:spPr>
          <a:xfrm>
            <a:off x="2905569" y="5715141"/>
            <a:ext cx="13756952" cy="440690"/>
          </a:xfrm>
          <a:prstGeom prst="rect">
            <a:avLst/>
          </a:prstGeom>
        </p:spPr>
        <p:txBody>
          <a:bodyPr lIns="0" tIns="0" rIns="0" bIns="0" rtlCol="0" anchor="t">
            <a:spAutoFit/>
          </a:bodyPr>
          <a:lstStyle/>
          <a:p>
            <a:pPr marL="0" lvl="0" indent="0" algn="l">
              <a:lnSpc>
                <a:spcPts val="3639"/>
              </a:lnSpc>
            </a:pPr>
            <a:r>
              <a:rPr lang="en-US" sz="2799" strike="noStrike">
                <a:solidFill>
                  <a:srgbClr val="000000"/>
                </a:solidFill>
                <a:latin typeface="Montserrat"/>
              </a:rPr>
              <a:t>. Vận dụng thành thạo các kiến thức  trong môn Lập trình Windows</a:t>
            </a:r>
          </a:p>
        </p:txBody>
      </p:sp>
      <p:sp>
        <p:nvSpPr>
          <p:cNvPr id="5" name="TextBox 5"/>
          <p:cNvSpPr txBox="1"/>
          <p:nvPr/>
        </p:nvSpPr>
        <p:spPr>
          <a:xfrm>
            <a:off x="2905569" y="7300156"/>
            <a:ext cx="13756952" cy="440690"/>
          </a:xfrm>
          <a:prstGeom prst="rect">
            <a:avLst/>
          </a:prstGeom>
        </p:spPr>
        <p:txBody>
          <a:bodyPr lIns="0" tIns="0" rIns="0" bIns="0" rtlCol="0" anchor="t">
            <a:spAutoFit/>
          </a:bodyPr>
          <a:lstStyle/>
          <a:p>
            <a:pPr marL="0" lvl="0" indent="0" algn="l">
              <a:lnSpc>
                <a:spcPts val="3639"/>
              </a:lnSpc>
            </a:pPr>
            <a:r>
              <a:rPr lang="en-US" sz="2799">
                <a:solidFill>
                  <a:srgbClr val="000000"/>
                </a:solidFill>
                <a:latin typeface="Montserrat"/>
              </a:rPr>
              <a:t>. </a:t>
            </a:r>
            <a:r>
              <a:rPr lang="en-US" sz="2799" strike="noStrike">
                <a:solidFill>
                  <a:srgbClr val="000000"/>
                </a:solidFill>
                <a:latin typeface="Montserrat"/>
              </a:rPr>
              <a:t>Viết câu lệnh dễ hiểu, trực quan và không phức tạp</a:t>
            </a:r>
          </a:p>
        </p:txBody>
      </p:sp>
      <p:sp>
        <p:nvSpPr>
          <p:cNvPr id="6" name="TextBox 6"/>
          <p:cNvSpPr txBox="1"/>
          <p:nvPr/>
        </p:nvSpPr>
        <p:spPr>
          <a:xfrm>
            <a:off x="2905569" y="8608457"/>
            <a:ext cx="13756952" cy="925576"/>
          </a:xfrm>
          <a:prstGeom prst="rect">
            <a:avLst/>
          </a:prstGeom>
        </p:spPr>
        <p:txBody>
          <a:bodyPr lIns="0" tIns="0" rIns="0" bIns="0" rtlCol="0" anchor="t">
            <a:spAutoFit/>
          </a:bodyPr>
          <a:lstStyle/>
          <a:p>
            <a:pPr marL="0" lvl="0" indent="0" algn="l">
              <a:lnSpc>
                <a:spcPts val="3730"/>
              </a:lnSpc>
            </a:pPr>
            <a:r>
              <a:rPr lang="en-US" sz="2869" strike="noStrike">
                <a:solidFill>
                  <a:srgbClr val="000000"/>
                </a:solidFill>
                <a:latin typeface="Montserrat"/>
              </a:rPr>
              <a:t>. Làm việc nhóm hiểu quả, hoàn thành đúng tiến độ =&gt; Trao dồi kỹ năng làm việc nhóm</a:t>
            </a:r>
          </a:p>
        </p:txBody>
      </p:sp>
      <p:sp>
        <p:nvSpPr>
          <p:cNvPr id="7" name="TextBox 7"/>
          <p:cNvSpPr txBox="1"/>
          <p:nvPr/>
        </p:nvSpPr>
        <p:spPr>
          <a:xfrm>
            <a:off x="1028700" y="747651"/>
            <a:ext cx="13756952" cy="778511"/>
          </a:xfrm>
          <a:prstGeom prst="rect">
            <a:avLst/>
          </a:prstGeom>
        </p:spPr>
        <p:txBody>
          <a:bodyPr lIns="0" tIns="0" rIns="0" bIns="0" rtlCol="0" anchor="t">
            <a:spAutoFit/>
          </a:bodyPr>
          <a:lstStyle/>
          <a:p>
            <a:pPr marL="0" lvl="0" indent="0" algn="l">
              <a:lnSpc>
                <a:spcPts val="6439"/>
              </a:lnSpc>
            </a:pPr>
            <a:r>
              <a:rPr lang="en-US" sz="4599" spc="676">
                <a:solidFill>
                  <a:srgbClr val="000000"/>
                </a:solidFill>
                <a:latin typeface="Montserrat Bold"/>
              </a:rPr>
              <a:t>KẾT QUẢ ĐẠT ĐƯỢC</a:t>
            </a:r>
          </a:p>
        </p:txBody>
      </p:sp>
      <p:sp>
        <p:nvSpPr>
          <p:cNvPr id="8" name="AutoShape 8"/>
          <p:cNvSpPr/>
          <p:nvPr/>
        </p:nvSpPr>
        <p:spPr>
          <a:xfrm>
            <a:off x="-95463" y="2055751"/>
            <a:ext cx="18383463" cy="0"/>
          </a:xfrm>
          <a:prstGeom prst="line">
            <a:avLst/>
          </a:prstGeom>
          <a:ln w="9525" cap="rnd">
            <a:solidFill>
              <a:srgbClr val="2E404F"/>
            </a:solidFill>
            <a:prstDash val="solid"/>
            <a:headEnd type="none" w="sm" len="sm"/>
            <a:tailEnd type="none" w="sm" len="sm"/>
          </a:ln>
        </p:spPr>
        <p:txBody>
          <a:bodyPr/>
          <a:lstStyle/>
          <a:p>
            <a:endParaRPr lang="en-US"/>
          </a:p>
        </p:txBody>
      </p:sp>
      <p:sp>
        <p:nvSpPr>
          <p:cNvPr id="9" name="AutoShape 9"/>
          <p:cNvSpPr/>
          <p:nvPr/>
        </p:nvSpPr>
        <p:spPr>
          <a:xfrm>
            <a:off x="-1" y="3614750"/>
            <a:ext cx="18288001" cy="0"/>
          </a:xfrm>
          <a:prstGeom prst="line">
            <a:avLst/>
          </a:prstGeom>
          <a:ln w="9525" cap="rnd">
            <a:solidFill>
              <a:srgbClr val="2E404F"/>
            </a:solidFill>
            <a:prstDash val="solid"/>
            <a:headEnd type="none" w="sm" len="sm"/>
            <a:tailEnd type="none" w="sm" len="sm"/>
          </a:ln>
        </p:spPr>
        <p:txBody>
          <a:bodyPr/>
          <a:lstStyle/>
          <a:p>
            <a:endParaRPr lang="en-US"/>
          </a:p>
        </p:txBody>
      </p:sp>
      <p:sp>
        <p:nvSpPr>
          <p:cNvPr id="10" name="AutoShape 10"/>
          <p:cNvSpPr/>
          <p:nvPr/>
        </p:nvSpPr>
        <p:spPr>
          <a:xfrm>
            <a:off x="-1" y="5173749"/>
            <a:ext cx="18288001" cy="0"/>
          </a:xfrm>
          <a:prstGeom prst="line">
            <a:avLst/>
          </a:prstGeom>
          <a:ln w="9525" cap="rnd">
            <a:solidFill>
              <a:srgbClr val="2E404F"/>
            </a:solidFill>
            <a:prstDash val="solid"/>
            <a:headEnd type="none" w="sm" len="sm"/>
            <a:tailEnd type="none" w="sm" len="sm"/>
          </a:ln>
        </p:spPr>
        <p:txBody>
          <a:bodyPr/>
          <a:lstStyle/>
          <a:p>
            <a:endParaRPr lang="en-US"/>
          </a:p>
        </p:txBody>
      </p:sp>
      <p:sp>
        <p:nvSpPr>
          <p:cNvPr id="11" name="AutoShape 11"/>
          <p:cNvSpPr/>
          <p:nvPr/>
        </p:nvSpPr>
        <p:spPr>
          <a:xfrm>
            <a:off x="-1" y="8301271"/>
            <a:ext cx="18288001" cy="0"/>
          </a:xfrm>
          <a:prstGeom prst="line">
            <a:avLst/>
          </a:prstGeom>
          <a:ln w="9525" cap="rnd">
            <a:solidFill>
              <a:srgbClr val="2E404F"/>
            </a:solidFill>
            <a:prstDash val="solid"/>
            <a:headEnd type="none" w="sm" len="sm"/>
            <a:tailEnd type="none" w="sm" len="sm"/>
          </a:ln>
        </p:spPr>
        <p:txBody>
          <a:bodyPr/>
          <a:lstStyle/>
          <a:p>
            <a:endParaRPr lang="en-US"/>
          </a:p>
        </p:txBody>
      </p:sp>
      <p:sp>
        <p:nvSpPr>
          <p:cNvPr id="12" name="AutoShape 12"/>
          <p:cNvSpPr/>
          <p:nvPr/>
        </p:nvSpPr>
        <p:spPr>
          <a:xfrm>
            <a:off x="-1" y="6732747"/>
            <a:ext cx="18288001" cy="0"/>
          </a:xfrm>
          <a:prstGeom prst="line">
            <a:avLst/>
          </a:prstGeom>
          <a:ln w="9525" cap="rnd">
            <a:solidFill>
              <a:srgbClr val="2E404F"/>
            </a:solidFill>
            <a:prstDash val="solid"/>
            <a:headEnd type="none" w="sm" len="sm"/>
            <a:tailEnd type="none" w="sm" len="sm"/>
          </a:ln>
        </p:spPr>
        <p:txBody>
          <a:bodyPr/>
          <a:lstStyle/>
          <a:p>
            <a:endParaRPr lang="en-US"/>
          </a:p>
        </p:txBody>
      </p:sp>
      <p:sp>
        <p:nvSpPr>
          <p:cNvPr id="13" name="AutoShape 13"/>
          <p:cNvSpPr/>
          <p:nvPr/>
        </p:nvSpPr>
        <p:spPr>
          <a:xfrm>
            <a:off x="-1" y="9860269"/>
            <a:ext cx="18288001" cy="0"/>
          </a:xfrm>
          <a:prstGeom prst="line">
            <a:avLst/>
          </a:prstGeom>
          <a:ln w="9525" cap="rnd">
            <a:solidFill>
              <a:srgbClr val="2E404F"/>
            </a:solidFill>
            <a:prstDash val="solid"/>
            <a:headEnd type="none" w="sm" len="sm"/>
            <a:tailEnd type="none" w="sm" len="sm"/>
          </a:ln>
        </p:spPr>
        <p:txBody>
          <a:bodyPr/>
          <a:lstStyle/>
          <a:p>
            <a:endParaRPr lang="en-US"/>
          </a:p>
        </p:txBody>
      </p:sp>
      <p:sp>
        <p:nvSpPr>
          <p:cNvPr id="14" name="AutoShape 14"/>
          <p:cNvSpPr/>
          <p:nvPr/>
        </p:nvSpPr>
        <p:spPr>
          <a:xfrm rot="5397902">
            <a:off x="-1616783" y="5962773"/>
            <a:ext cx="7804519" cy="0"/>
          </a:xfrm>
          <a:prstGeom prst="line">
            <a:avLst/>
          </a:prstGeom>
          <a:ln w="9525" cap="rnd">
            <a:solidFill>
              <a:srgbClr val="2E404F"/>
            </a:solidFill>
            <a:prstDash val="solid"/>
            <a:headEnd type="none" w="sm" len="sm"/>
            <a:tailEnd type="none" w="sm" len="sm"/>
          </a:ln>
        </p:spPr>
        <p:txBody>
          <a:bodyPr/>
          <a:lstStyle/>
          <a:p>
            <a:endParaRPr lang="en-US"/>
          </a:p>
        </p:txBody>
      </p:sp>
      <p:sp>
        <p:nvSpPr>
          <p:cNvPr id="15" name="TextBox 15"/>
          <p:cNvSpPr txBox="1"/>
          <p:nvPr/>
        </p:nvSpPr>
        <p:spPr>
          <a:xfrm>
            <a:off x="1028700" y="2587619"/>
            <a:ext cx="202803" cy="476726"/>
          </a:xfrm>
          <a:prstGeom prst="rect">
            <a:avLst/>
          </a:prstGeom>
        </p:spPr>
        <p:txBody>
          <a:bodyPr lIns="0" tIns="0" rIns="0" bIns="0" rtlCol="0" anchor="t">
            <a:spAutoFit/>
          </a:bodyPr>
          <a:lstStyle/>
          <a:p>
            <a:pPr algn="l">
              <a:lnSpc>
                <a:spcPts val="3851"/>
              </a:lnSpc>
            </a:pPr>
            <a:r>
              <a:rPr lang="en-US" sz="2962" spc="435">
                <a:solidFill>
                  <a:srgbClr val="000000"/>
                </a:solidFill>
                <a:latin typeface="Montserrat Bold"/>
              </a:rPr>
              <a:t>1</a:t>
            </a:r>
          </a:p>
        </p:txBody>
      </p:sp>
      <p:sp>
        <p:nvSpPr>
          <p:cNvPr id="16" name="TextBox 16"/>
          <p:cNvSpPr txBox="1"/>
          <p:nvPr/>
        </p:nvSpPr>
        <p:spPr>
          <a:xfrm>
            <a:off x="1028700" y="4146618"/>
            <a:ext cx="277316" cy="476726"/>
          </a:xfrm>
          <a:prstGeom prst="rect">
            <a:avLst/>
          </a:prstGeom>
        </p:spPr>
        <p:txBody>
          <a:bodyPr lIns="0" tIns="0" rIns="0" bIns="0" rtlCol="0" anchor="t">
            <a:spAutoFit/>
          </a:bodyPr>
          <a:lstStyle/>
          <a:p>
            <a:pPr algn="l">
              <a:lnSpc>
                <a:spcPts val="3851"/>
              </a:lnSpc>
            </a:pPr>
            <a:r>
              <a:rPr lang="en-US" sz="2962" spc="435">
                <a:solidFill>
                  <a:srgbClr val="000000"/>
                </a:solidFill>
                <a:latin typeface="Montserrat Bold"/>
              </a:rPr>
              <a:t>2</a:t>
            </a:r>
          </a:p>
        </p:txBody>
      </p:sp>
      <p:sp>
        <p:nvSpPr>
          <p:cNvPr id="17" name="TextBox 17"/>
          <p:cNvSpPr txBox="1"/>
          <p:nvPr/>
        </p:nvSpPr>
        <p:spPr>
          <a:xfrm>
            <a:off x="1028700" y="5705616"/>
            <a:ext cx="278011" cy="476726"/>
          </a:xfrm>
          <a:prstGeom prst="rect">
            <a:avLst/>
          </a:prstGeom>
        </p:spPr>
        <p:txBody>
          <a:bodyPr lIns="0" tIns="0" rIns="0" bIns="0" rtlCol="0" anchor="t">
            <a:spAutoFit/>
          </a:bodyPr>
          <a:lstStyle/>
          <a:p>
            <a:pPr algn="l">
              <a:lnSpc>
                <a:spcPts val="3851"/>
              </a:lnSpc>
            </a:pPr>
            <a:r>
              <a:rPr lang="en-US" sz="2962" spc="435">
                <a:solidFill>
                  <a:srgbClr val="000000"/>
                </a:solidFill>
                <a:latin typeface="Montserrat Bold"/>
              </a:rPr>
              <a:t>3</a:t>
            </a:r>
          </a:p>
        </p:txBody>
      </p:sp>
      <p:sp>
        <p:nvSpPr>
          <p:cNvPr id="18" name="TextBox 18"/>
          <p:cNvSpPr txBox="1"/>
          <p:nvPr/>
        </p:nvSpPr>
        <p:spPr>
          <a:xfrm>
            <a:off x="1028700" y="7264615"/>
            <a:ext cx="314523" cy="476726"/>
          </a:xfrm>
          <a:prstGeom prst="rect">
            <a:avLst/>
          </a:prstGeom>
        </p:spPr>
        <p:txBody>
          <a:bodyPr lIns="0" tIns="0" rIns="0" bIns="0" rtlCol="0" anchor="t">
            <a:spAutoFit/>
          </a:bodyPr>
          <a:lstStyle/>
          <a:p>
            <a:pPr algn="l">
              <a:lnSpc>
                <a:spcPts val="3851"/>
              </a:lnSpc>
            </a:pPr>
            <a:r>
              <a:rPr lang="en-US" sz="2962" spc="435">
                <a:solidFill>
                  <a:srgbClr val="000000"/>
                </a:solidFill>
                <a:latin typeface="Montserrat Bold"/>
              </a:rPr>
              <a:t>4</a:t>
            </a:r>
          </a:p>
        </p:txBody>
      </p:sp>
      <p:sp>
        <p:nvSpPr>
          <p:cNvPr id="19" name="TextBox 19"/>
          <p:cNvSpPr txBox="1"/>
          <p:nvPr/>
        </p:nvSpPr>
        <p:spPr>
          <a:xfrm>
            <a:off x="1028700" y="8823614"/>
            <a:ext cx="279202" cy="476726"/>
          </a:xfrm>
          <a:prstGeom prst="rect">
            <a:avLst/>
          </a:prstGeom>
        </p:spPr>
        <p:txBody>
          <a:bodyPr lIns="0" tIns="0" rIns="0" bIns="0" rtlCol="0" anchor="t">
            <a:spAutoFit/>
          </a:bodyPr>
          <a:lstStyle/>
          <a:p>
            <a:pPr algn="l">
              <a:lnSpc>
                <a:spcPts val="3851"/>
              </a:lnSpc>
            </a:pPr>
            <a:r>
              <a:rPr lang="en-US" sz="2962" spc="435">
                <a:solidFill>
                  <a:srgbClr val="000000"/>
                </a:solidFill>
                <a:latin typeface="Montserrat Bold"/>
              </a:rPr>
              <a:t>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9950" y="3719281"/>
            <a:ext cx="4943356" cy="5222116"/>
          </a:xfrm>
          <a:custGeom>
            <a:avLst/>
            <a:gdLst/>
            <a:ahLst/>
            <a:cxnLst/>
            <a:rect l="l" t="t" r="r" b="b"/>
            <a:pathLst>
              <a:path w="4943356" h="5222116">
                <a:moveTo>
                  <a:pt x="0" y="0"/>
                </a:moveTo>
                <a:lnTo>
                  <a:pt x="4943356" y="0"/>
                </a:lnTo>
                <a:lnTo>
                  <a:pt x="4943356" y="5222116"/>
                </a:lnTo>
                <a:lnTo>
                  <a:pt x="0" y="5222116"/>
                </a:lnTo>
                <a:lnTo>
                  <a:pt x="0" y="0"/>
                </a:lnTo>
                <a:close/>
              </a:path>
            </a:pathLst>
          </a:custGeom>
          <a:blipFill>
            <a:blip r:embed="rId2">
              <a:extLst>
                <a:ext uri="{96DAC541-7B7A-43D3-8B79-37D633B846F1}">
                  <asvg:svgBlip xmlns:asvg="http://schemas.microsoft.com/office/drawing/2016/SVG/main" r:embed="rId3"/>
                </a:ext>
              </a:extLst>
            </a:blip>
            <a:stretch>
              <a:fillRect l="-21619" t="-11224" r="-3180" b="-17361"/>
            </a:stretch>
          </a:blipFill>
        </p:spPr>
        <p:txBody>
          <a:bodyPr/>
          <a:lstStyle/>
          <a:p>
            <a:endParaRPr lang="en-US"/>
          </a:p>
        </p:txBody>
      </p:sp>
      <p:sp>
        <p:nvSpPr>
          <p:cNvPr id="3" name="Freeform 3"/>
          <p:cNvSpPr/>
          <p:nvPr/>
        </p:nvSpPr>
        <p:spPr>
          <a:xfrm>
            <a:off x="6765713" y="3719281"/>
            <a:ext cx="4943356" cy="5222116"/>
          </a:xfrm>
          <a:custGeom>
            <a:avLst/>
            <a:gdLst/>
            <a:ahLst/>
            <a:cxnLst/>
            <a:rect l="l" t="t" r="r" b="b"/>
            <a:pathLst>
              <a:path w="4943356" h="5222116">
                <a:moveTo>
                  <a:pt x="0" y="0"/>
                </a:moveTo>
                <a:lnTo>
                  <a:pt x="4943356" y="0"/>
                </a:lnTo>
                <a:lnTo>
                  <a:pt x="4943356" y="5222116"/>
                </a:lnTo>
                <a:lnTo>
                  <a:pt x="0" y="5222116"/>
                </a:lnTo>
                <a:lnTo>
                  <a:pt x="0" y="0"/>
                </a:lnTo>
                <a:close/>
              </a:path>
            </a:pathLst>
          </a:custGeom>
          <a:blipFill>
            <a:blip r:embed="rId2">
              <a:extLst>
                <a:ext uri="{96DAC541-7B7A-43D3-8B79-37D633B846F1}">
                  <asvg:svgBlip xmlns:asvg="http://schemas.microsoft.com/office/drawing/2016/SVG/main" r:embed="rId3"/>
                </a:ext>
              </a:extLst>
            </a:blip>
            <a:stretch>
              <a:fillRect l="-21619" t="-11224" r="-3180" b="-17361"/>
            </a:stretch>
          </a:blipFill>
        </p:spPr>
        <p:txBody>
          <a:bodyPr/>
          <a:lstStyle/>
          <a:p>
            <a:endParaRPr lang="en-US"/>
          </a:p>
        </p:txBody>
      </p:sp>
      <p:sp>
        <p:nvSpPr>
          <p:cNvPr id="4" name="Freeform 4"/>
          <p:cNvSpPr/>
          <p:nvPr/>
        </p:nvSpPr>
        <p:spPr>
          <a:xfrm>
            <a:off x="11964694" y="3719281"/>
            <a:ext cx="4943356" cy="5222116"/>
          </a:xfrm>
          <a:custGeom>
            <a:avLst/>
            <a:gdLst/>
            <a:ahLst/>
            <a:cxnLst/>
            <a:rect l="l" t="t" r="r" b="b"/>
            <a:pathLst>
              <a:path w="4943356" h="5222116">
                <a:moveTo>
                  <a:pt x="0" y="0"/>
                </a:moveTo>
                <a:lnTo>
                  <a:pt x="4943356" y="0"/>
                </a:lnTo>
                <a:lnTo>
                  <a:pt x="4943356" y="5222116"/>
                </a:lnTo>
                <a:lnTo>
                  <a:pt x="0" y="5222116"/>
                </a:lnTo>
                <a:lnTo>
                  <a:pt x="0" y="0"/>
                </a:lnTo>
                <a:close/>
              </a:path>
            </a:pathLst>
          </a:custGeom>
          <a:blipFill>
            <a:blip r:embed="rId2">
              <a:extLst>
                <a:ext uri="{96DAC541-7B7A-43D3-8B79-37D633B846F1}">
                  <asvg:svgBlip xmlns:asvg="http://schemas.microsoft.com/office/drawing/2016/SVG/main" r:embed="rId3"/>
                </a:ext>
              </a:extLst>
            </a:blip>
            <a:stretch>
              <a:fillRect l="-21619" t="-11224" r="-3180" b="-17361"/>
            </a:stretch>
          </a:blipFill>
        </p:spPr>
        <p:txBody>
          <a:bodyPr/>
          <a:lstStyle/>
          <a:p>
            <a:endParaRPr lang="en-US"/>
          </a:p>
        </p:txBody>
      </p:sp>
      <p:grpSp>
        <p:nvGrpSpPr>
          <p:cNvPr id="5" name="Group 5"/>
          <p:cNvGrpSpPr/>
          <p:nvPr/>
        </p:nvGrpSpPr>
        <p:grpSpPr>
          <a:xfrm>
            <a:off x="1681287" y="4650536"/>
            <a:ext cx="4340682" cy="3334337"/>
            <a:chOff x="0" y="0"/>
            <a:chExt cx="5787576" cy="4445782"/>
          </a:xfrm>
        </p:grpSpPr>
        <p:sp>
          <p:nvSpPr>
            <p:cNvPr id="6" name="TextBox 6"/>
            <p:cNvSpPr txBox="1"/>
            <p:nvPr/>
          </p:nvSpPr>
          <p:spPr>
            <a:xfrm>
              <a:off x="0" y="1677393"/>
              <a:ext cx="5787576" cy="2768389"/>
            </a:xfrm>
            <a:prstGeom prst="rect">
              <a:avLst/>
            </a:prstGeom>
          </p:spPr>
          <p:txBody>
            <a:bodyPr lIns="0" tIns="0" rIns="0" bIns="0" rtlCol="0" anchor="t">
              <a:spAutoFit/>
            </a:bodyPr>
            <a:lstStyle/>
            <a:p>
              <a:pPr marL="0" lvl="0" indent="0" algn="ctr">
                <a:lnSpc>
                  <a:spcPts val="4159"/>
                </a:lnSpc>
              </a:pPr>
              <a:r>
                <a:rPr lang="en-US" sz="3199">
                  <a:solidFill>
                    <a:srgbClr val="000000"/>
                  </a:solidFill>
                  <a:latin typeface="Montserrat"/>
                </a:rPr>
                <a:t>Vẫn chưa mở rộng được thêm nhiều chức năng nâng cao cho phần mềm</a:t>
              </a:r>
            </a:p>
          </p:txBody>
        </p:sp>
        <p:sp>
          <p:nvSpPr>
            <p:cNvPr id="7" name="TextBox 7"/>
            <p:cNvSpPr txBox="1"/>
            <p:nvPr/>
          </p:nvSpPr>
          <p:spPr>
            <a:xfrm>
              <a:off x="2620607" y="-66675"/>
              <a:ext cx="546363" cy="1332834"/>
            </a:xfrm>
            <a:prstGeom prst="rect">
              <a:avLst/>
            </a:prstGeom>
          </p:spPr>
          <p:txBody>
            <a:bodyPr lIns="0" tIns="0" rIns="0" bIns="0" rtlCol="0" anchor="t">
              <a:spAutoFit/>
            </a:bodyPr>
            <a:lstStyle/>
            <a:p>
              <a:pPr algn="ctr">
                <a:lnSpc>
                  <a:spcPts val="8179"/>
                </a:lnSpc>
              </a:pPr>
              <a:r>
                <a:rPr lang="en-US" sz="6291" spc="924">
                  <a:solidFill>
                    <a:srgbClr val="000000"/>
                  </a:solidFill>
                  <a:latin typeface="Montserrat Bold"/>
                </a:rPr>
                <a:t>1</a:t>
              </a:r>
            </a:p>
          </p:txBody>
        </p:sp>
      </p:grpSp>
      <p:grpSp>
        <p:nvGrpSpPr>
          <p:cNvPr id="8" name="Group 8"/>
          <p:cNvGrpSpPr/>
          <p:nvPr/>
        </p:nvGrpSpPr>
        <p:grpSpPr>
          <a:xfrm>
            <a:off x="7448023" y="4650536"/>
            <a:ext cx="3578736" cy="2813598"/>
            <a:chOff x="0" y="0"/>
            <a:chExt cx="4771649" cy="3751464"/>
          </a:xfrm>
        </p:grpSpPr>
        <p:sp>
          <p:nvSpPr>
            <p:cNvPr id="9" name="TextBox 9"/>
            <p:cNvSpPr txBox="1"/>
            <p:nvPr/>
          </p:nvSpPr>
          <p:spPr>
            <a:xfrm>
              <a:off x="0" y="1681576"/>
              <a:ext cx="4771649" cy="2069889"/>
            </a:xfrm>
            <a:prstGeom prst="rect">
              <a:avLst/>
            </a:prstGeom>
          </p:spPr>
          <p:txBody>
            <a:bodyPr lIns="0" tIns="0" rIns="0" bIns="0" rtlCol="0" anchor="t">
              <a:spAutoFit/>
            </a:bodyPr>
            <a:lstStyle/>
            <a:p>
              <a:pPr marL="0" lvl="0" indent="0" algn="ctr">
                <a:lnSpc>
                  <a:spcPts val="4159"/>
                </a:lnSpc>
              </a:pPr>
              <a:r>
                <a:rPr lang="en-US" sz="3199">
                  <a:solidFill>
                    <a:srgbClr val="000000"/>
                  </a:solidFill>
                  <a:latin typeface="Montserrat"/>
                </a:rPr>
                <a:t>. Cách tổ chức cơ sở dữ liệu còn chưa được tốt</a:t>
              </a:r>
            </a:p>
          </p:txBody>
        </p:sp>
        <p:sp>
          <p:nvSpPr>
            <p:cNvPr id="10" name="TextBox 10"/>
            <p:cNvSpPr txBox="1"/>
            <p:nvPr/>
          </p:nvSpPr>
          <p:spPr>
            <a:xfrm>
              <a:off x="2112643" y="-66675"/>
              <a:ext cx="546363" cy="1332834"/>
            </a:xfrm>
            <a:prstGeom prst="rect">
              <a:avLst/>
            </a:prstGeom>
          </p:spPr>
          <p:txBody>
            <a:bodyPr lIns="0" tIns="0" rIns="0" bIns="0" rtlCol="0" anchor="t">
              <a:spAutoFit/>
            </a:bodyPr>
            <a:lstStyle/>
            <a:p>
              <a:pPr algn="ctr">
                <a:lnSpc>
                  <a:spcPts val="8179"/>
                </a:lnSpc>
              </a:pPr>
              <a:r>
                <a:rPr lang="en-US" sz="6291" spc="924">
                  <a:solidFill>
                    <a:srgbClr val="000000"/>
                  </a:solidFill>
                  <a:latin typeface="Montserrat Bold"/>
                </a:rPr>
                <a:t>2</a:t>
              </a:r>
            </a:p>
          </p:txBody>
        </p:sp>
      </p:grpSp>
      <p:grpSp>
        <p:nvGrpSpPr>
          <p:cNvPr id="11" name="Group 11"/>
          <p:cNvGrpSpPr/>
          <p:nvPr/>
        </p:nvGrpSpPr>
        <p:grpSpPr>
          <a:xfrm>
            <a:off x="12266031" y="4650536"/>
            <a:ext cx="4340682" cy="3334337"/>
            <a:chOff x="0" y="0"/>
            <a:chExt cx="5787576" cy="4445782"/>
          </a:xfrm>
        </p:grpSpPr>
        <p:sp>
          <p:nvSpPr>
            <p:cNvPr id="12" name="TextBox 12"/>
            <p:cNvSpPr txBox="1"/>
            <p:nvPr/>
          </p:nvSpPr>
          <p:spPr>
            <a:xfrm>
              <a:off x="0" y="1677393"/>
              <a:ext cx="5787576" cy="2768389"/>
            </a:xfrm>
            <a:prstGeom prst="rect">
              <a:avLst/>
            </a:prstGeom>
          </p:spPr>
          <p:txBody>
            <a:bodyPr lIns="0" tIns="0" rIns="0" bIns="0" rtlCol="0" anchor="t">
              <a:spAutoFit/>
            </a:bodyPr>
            <a:lstStyle/>
            <a:p>
              <a:pPr marL="0" lvl="0" indent="0" algn="ctr">
                <a:lnSpc>
                  <a:spcPts val="4159"/>
                </a:lnSpc>
              </a:pPr>
              <a:r>
                <a:rPr lang="en-US" sz="3199">
                  <a:solidFill>
                    <a:srgbClr val="000000"/>
                  </a:solidFill>
                  <a:latin typeface="Montserrat"/>
                </a:rPr>
                <a:t>. Hạn chế về bảo mật và quyền riêng tư cho thông tin khách hàng</a:t>
              </a:r>
            </a:p>
          </p:txBody>
        </p:sp>
        <p:sp>
          <p:nvSpPr>
            <p:cNvPr id="13" name="TextBox 13"/>
            <p:cNvSpPr txBox="1"/>
            <p:nvPr/>
          </p:nvSpPr>
          <p:spPr>
            <a:xfrm>
              <a:off x="2489742" y="-66675"/>
              <a:ext cx="546363" cy="1332834"/>
            </a:xfrm>
            <a:prstGeom prst="rect">
              <a:avLst/>
            </a:prstGeom>
          </p:spPr>
          <p:txBody>
            <a:bodyPr lIns="0" tIns="0" rIns="0" bIns="0" rtlCol="0" anchor="t">
              <a:spAutoFit/>
            </a:bodyPr>
            <a:lstStyle/>
            <a:p>
              <a:pPr algn="ctr">
                <a:lnSpc>
                  <a:spcPts val="8179"/>
                </a:lnSpc>
              </a:pPr>
              <a:r>
                <a:rPr lang="en-US" sz="6291" spc="924">
                  <a:solidFill>
                    <a:srgbClr val="000000"/>
                  </a:solidFill>
                  <a:latin typeface="Montserrat Bold"/>
                </a:rPr>
                <a:t>3</a:t>
              </a:r>
            </a:p>
          </p:txBody>
        </p:sp>
      </p:grpSp>
      <p:sp>
        <p:nvSpPr>
          <p:cNvPr id="14" name="TextBox 14"/>
          <p:cNvSpPr txBox="1"/>
          <p:nvPr/>
        </p:nvSpPr>
        <p:spPr>
          <a:xfrm>
            <a:off x="1943807" y="2005938"/>
            <a:ext cx="14400386" cy="1304925"/>
          </a:xfrm>
          <a:prstGeom prst="rect">
            <a:avLst/>
          </a:prstGeom>
        </p:spPr>
        <p:txBody>
          <a:bodyPr lIns="0" tIns="0" rIns="0" bIns="0" rtlCol="0" anchor="t">
            <a:spAutoFit/>
          </a:bodyPr>
          <a:lstStyle/>
          <a:p>
            <a:pPr marL="0" lvl="0" indent="0" algn="ctr">
              <a:lnSpc>
                <a:spcPts val="10325"/>
              </a:lnSpc>
            </a:pPr>
            <a:r>
              <a:rPr lang="en-US" sz="8604" spc="1264">
                <a:solidFill>
                  <a:srgbClr val="000000"/>
                </a:solidFill>
                <a:latin typeface="Montserrat Bold"/>
              </a:rPr>
              <a:t>HẠN CHẾ</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76325"/>
            <a:ext cx="10634768" cy="815009"/>
          </a:xfrm>
          <a:prstGeom prst="rect">
            <a:avLst/>
          </a:prstGeom>
        </p:spPr>
        <p:txBody>
          <a:bodyPr lIns="0" tIns="0" rIns="0" bIns="0" rtlCol="0" anchor="t">
            <a:spAutoFit/>
          </a:bodyPr>
          <a:lstStyle/>
          <a:p>
            <a:pPr marL="0" lvl="0" indent="0" algn="l">
              <a:lnSpc>
                <a:spcPts val="6241"/>
              </a:lnSpc>
            </a:pPr>
            <a:r>
              <a:rPr lang="en-US" sz="5673" spc="834">
                <a:solidFill>
                  <a:srgbClr val="000000"/>
                </a:solidFill>
                <a:latin typeface="Montserrat Bold"/>
              </a:rPr>
              <a:t>HƯỚNG PHÁT TRIỂN</a:t>
            </a:r>
          </a:p>
        </p:txBody>
      </p:sp>
      <p:grpSp>
        <p:nvGrpSpPr>
          <p:cNvPr id="3" name="Group 3"/>
          <p:cNvGrpSpPr/>
          <p:nvPr/>
        </p:nvGrpSpPr>
        <p:grpSpPr>
          <a:xfrm>
            <a:off x="2852413" y="3299472"/>
            <a:ext cx="11706048" cy="1048445"/>
            <a:chOff x="0" y="0"/>
            <a:chExt cx="15608065" cy="1397927"/>
          </a:xfrm>
        </p:grpSpPr>
        <p:sp>
          <p:nvSpPr>
            <p:cNvPr id="4" name="TextBox 4"/>
            <p:cNvSpPr txBox="1"/>
            <p:nvPr/>
          </p:nvSpPr>
          <p:spPr>
            <a:xfrm>
              <a:off x="1347940" y="-28575"/>
              <a:ext cx="14260124" cy="1426502"/>
            </a:xfrm>
            <a:prstGeom prst="rect">
              <a:avLst/>
            </a:prstGeom>
          </p:spPr>
          <p:txBody>
            <a:bodyPr lIns="0" tIns="0" rIns="0" bIns="0" rtlCol="0" anchor="t">
              <a:spAutoFit/>
            </a:bodyPr>
            <a:lstStyle/>
            <a:p>
              <a:pPr marL="0" lvl="0" indent="0" algn="l">
                <a:lnSpc>
                  <a:spcPts val="4386"/>
                </a:lnSpc>
              </a:pPr>
              <a:r>
                <a:rPr lang="en-US" sz="3374">
                  <a:solidFill>
                    <a:srgbClr val="000000"/>
                  </a:solidFill>
                  <a:latin typeface="Montserrat"/>
                </a:rPr>
                <a:t>Xử lí các lỗi ngoài ý muốn, các lỗi khi kết nối cơ sở dữ liệu</a:t>
              </a:r>
            </a:p>
          </p:txBody>
        </p:sp>
        <p:sp>
          <p:nvSpPr>
            <p:cNvPr id="5" name="Freeform 5"/>
            <p:cNvSpPr/>
            <p:nvPr/>
          </p:nvSpPr>
          <p:spPr>
            <a:xfrm>
              <a:off x="0" y="286083"/>
              <a:ext cx="825761" cy="825761"/>
            </a:xfrm>
            <a:custGeom>
              <a:avLst/>
              <a:gdLst/>
              <a:ahLst/>
              <a:cxnLst/>
              <a:rect l="l" t="t" r="r" b="b"/>
              <a:pathLst>
                <a:path w="825761" h="825761">
                  <a:moveTo>
                    <a:pt x="0" y="0"/>
                  </a:moveTo>
                  <a:lnTo>
                    <a:pt x="825761" y="0"/>
                  </a:lnTo>
                  <a:lnTo>
                    <a:pt x="825761" y="825761"/>
                  </a:lnTo>
                  <a:lnTo>
                    <a:pt x="0" y="825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6" name="Group 6"/>
          <p:cNvGrpSpPr/>
          <p:nvPr/>
        </p:nvGrpSpPr>
        <p:grpSpPr>
          <a:xfrm>
            <a:off x="2852413" y="5156971"/>
            <a:ext cx="11706048" cy="619321"/>
            <a:chOff x="0" y="0"/>
            <a:chExt cx="15608065" cy="825761"/>
          </a:xfrm>
        </p:grpSpPr>
        <p:sp>
          <p:nvSpPr>
            <p:cNvPr id="7" name="TextBox 7"/>
            <p:cNvSpPr txBox="1"/>
            <p:nvPr/>
          </p:nvSpPr>
          <p:spPr>
            <a:xfrm>
              <a:off x="1347940" y="106394"/>
              <a:ext cx="14260124" cy="698970"/>
            </a:xfrm>
            <a:prstGeom prst="rect">
              <a:avLst/>
            </a:prstGeom>
          </p:spPr>
          <p:txBody>
            <a:bodyPr lIns="0" tIns="0" rIns="0" bIns="0" rtlCol="0" anchor="t">
              <a:spAutoFit/>
            </a:bodyPr>
            <a:lstStyle/>
            <a:p>
              <a:pPr marL="0" lvl="0" indent="0" algn="l">
                <a:lnSpc>
                  <a:spcPts val="4386"/>
                </a:lnSpc>
              </a:pPr>
              <a:r>
                <a:rPr lang="en-US" sz="3374">
                  <a:solidFill>
                    <a:srgbClr val="000000"/>
                  </a:solidFill>
                  <a:latin typeface="Montserrat"/>
                </a:rPr>
                <a:t>Cải thiện chương trình, mở rộng chức năng</a:t>
              </a:r>
            </a:p>
          </p:txBody>
        </p:sp>
        <p:sp>
          <p:nvSpPr>
            <p:cNvPr id="8" name="Freeform 8"/>
            <p:cNvSpPr/>
            <p:nvPr/>
          </p:nvSpPr>
          <p:spPr>
            <a:xfrm>
              <a:off x="0" y="0"/>
              <a:ext cx="825761" cy="825761"/>
            </a:xfrm>
            <a:custGeom>
              <a:avLst/>
              <a:gdLst/>
              <a:ahLst/>
              <a:cxnLst/>
              <a:rect l="l" t="t" r="r" b="b"/>
              <a:pathLst>
                <a:path w="825761" h="825761">
                  <a:moveTo>
                    <a:pt x="0" y="0"/>
                  </a:moveTo>
                  <a:lnTo>
                    <a:pt x="825761" y="0"/>
                  </a:lnTo>
                  <a:lnTo>
                    <a:pt x="825761" y="825761"/>
                  </a:lnTo>
                  <a:lnTo>
                    <a:pt x="0" y="825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852413" y="6799908"/>
            <a:ext cx="11706048" cy="619321"/>
            <a:chOff x="0" y="0"/>
            <a:chExt cx="15608065" cy="825761"/>
          </a:xfrm>
        </p:grpSpPr>
        <p:sp>
          <p:nvSpPr>
            <p:cNvPr id="10" name="TextBox 10"/>
            <p:cNvSpPr txBox="1"/>
            <p:nvPr/>
          </p:nvSpPr>
          <p:spPr>
            <a:xfrm>
              <a:off x="1347940" y="76868"/>
              <a:ext cx="14260124" cy="652976"/>
            </a:xfrm>
            <a:prstGeom prst="rect">
              <a:avLst/>
            </a:prstGeom>
          </p:spPr>
          <p:txBody>
            <a:bodyPr lIns="0" tIns="0" rIns="0" bIns="0" rtlCol="0" anchor="t">
              <a:spAutoFit/>
            </a:bodyPr>
            <a:lstStyle/>
            <a:p>
              <a:pPr marL="0" lvl="0" indent="0" algn="l">
                <a:lnSpc>
                  <a:spcPts val="4167"/>
                </a:lnSpc>
              </a:pPr>
              <a:r>
                <a:rPr lang="en-US" sz="3205">
                  <a:solidFill>
                    <a:srgbClr val="000000"/>
                  </a:solidFill>
                  <a:latin typeface="Montserrat"/>
                </a:rPr>
                <a:t>Nâng cao tính linh động cho chương trình</a:t>
              </a:r>
            </a:p>
          </p:txBody>
        </p:sp>
        <p:sp>
          <p:nvSpPr>
            <p:cNvPr id="11" name="Freeform 11"/>
            <p:cNvSpPr/>
            <p:nvPr/>
          </p:nvSpPr>
          <p:spPr>
            <a:xfrm>
              <a:off x="0" y="0"/>
              <a:ext cx="825761" cy="825761"/>
            </a:xfrm>
            <a:custGeom>
              <a:avLst/>
              <a:gdLst/>
              <a:ahLst/>
              <a:cxnLst/>
              <a:rect l="l" t="t" r="r" b="b"/>
              <a:pathLst>
                <a:path w="825761" h="825761">
                  <a:moveTo>
                    <a:pt x="0" y="0"/>
                  </a:moveTo>
                  <a:lnTo>
                    <a:pt x="825761" y="0"/>
                  </a:lnTo>
                  <a:lnTo>
                    <a:pt x="825761" y="825761"/>
                  </a:lnTo>
                  <a:lnTo>
                    <a:pt x="0" y="825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2" name="Group 12"/>
          <p:cNvGrpSpPr/>
          <p:nvPr/>
        </p:nvGrpSpPr>
        <p:grpSpPr>
          <a:xfrm>
            <a:off x="2852413" y="8442845"/>
            <a:ext cx="11706048" cy="619321"/>
            <a:chOff x="0" y="0"/>
            <a:chExt cx="15608065" cy="825761"/>
          </a:xfrm>
        </p:grpSpPr>
        <p:sp>
          <p:nvSpPr>
            <p:cNvPr id="13" name="TextBox 13"/>
            <p:cNvSpPr txBox="1"/>
            <p:nvPr/>
          </p:nvSpPr>
          <p:spPr>
            <a:xfrm>
              <a:off x="1347940" y="49108"/>
              <a:ext cx="14260124" cy="698970"/>
            </a:xfrm>
            <a:prstGeom prst="rect">
              <a:avLst/>
            </a:prstGeom>
          </p:spPr>
          <p:txBody>
            <a:bodyPr lIns="0" tIns="0" rIns="0" bIns="0" rtlCol="0" anchor="t">
              <a:spAutoFit/>
            </a:bodyPr>
            <a:lstStyle/>
            <a:p>
              <a:pPr marL="0" lvl="0" indent="0" algn="l">
                <a:lnSpc>
                  <a:spcPts val="4386"/>
                </a:lnSpc>
              </a:pPr>
              <a:r>
                <a:rPr lang="en-US" sz="3374">
                  <a:solidFill>
                    <a:srgbClr val="000000"/>
                  </a:solidFill>
                  <a:latin typeface="Montserrat"/>
                </a:rPr>
                <a:t>Bảo mật dữ liệu tốt hơn</a:t>
              </a:r>
            </a:p>
          </p:txBody>
        </p:sp>
        <p:sp>
          <p:nvSpPr>
            <p:cNvPr id="14" name="Freeform 14"/>
            <p:cNvSpPr/>
            <p:nvPr/>
          </p:nvSpPr>
          <p:spPr>
            <a:xfrm>
              <a:off x="0" y="0"/>
              <a:ext cx="825761" cy="825761"/>
            </a:xfrm>
            <a:custGeom>
              <a:avLst/>
              <a:gdLst/>
              <a:ahLst/>
              <a:cxnLst/>
              <a:rect l="l" t="t" r="r" b="b"/>
              <a:pathLst>
                <a:path w="825761" h="825761">
                  <a:moveTo>
                    <a:pt x="0" y="0"/>
                  </a:moveTo>
                  <a:lnTo>
                    <a:pt x="825761" y="0"/>
                  </a:lnTo>
                  <a:lnTo>
                    <a:pt x="825761" y="825761"/>
                  </a:lnTo>
                  <a:lnTo>
                    <a:pt x="0" y="825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5" name="Freeform 15"/>
          <p:cNvSpPr/>
          <p:nvPr/>
        </p:nvSpPr>
        <p:spPr>
          <a:xfrm>
            <a:off x="15011150" y="1460017"/>
            <a:ext cx="537813" cy="237616"/>
          </a:xfrm>
          <a:custGeom>
            <a:avLst/>
            <a:gdLst/>
            <a:ahLst/>
            <a:cxnLst/>
            <a:rect l="l" t="t" r="r" b="b"/>
            <a:pathLst>
              <a:path w="537813" h="237616">
                <a:moveTo>
                  <a:pt x="0" y="0"/>
                </a:moveTo>
                <a:lnTo>
                  <a:pt x="537814" y="0"/>
                </a:lnTo>
                <a:lnTo>
                  <a:pt x="537814" y="237616"/>
                </a:lnTo>
                <a:lnTo>
                  <a:pt x="0" y="237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AutoShape 16"/>
          <p:cNvSpPr/>
          <p:nvPr/>
        </p:nvSpPr>
        <p:spPr>
          <a:xfrm>
            <a:off x="2852413" y="3002226"/>
            <a:ext cx="11706048" cy="0"/>
          </a:xfrm>
          <a:prstGeom prst="line">
            <a:avLst/>
          </a:prstGeom>
          <a:ln w="19050" cap="rnd">
            <a:solidFill>
              <a:srgbClr val="000000"/>
            </a:solidFill>
            <a:prstDash val="solid"/>
            <a:headEnd type="none" w="sm" len="sm"/>
            <a:tailEnd type="none" w="sm" len="sm"/>
          </a:ln>
        </p:spPr>
        <p:txBody>
          <a:bodyPr/>
          <a:lstStyle/>
          <a:p>
            <a:endParaRPr lang="en-US"/>
          </a:p>
        </p:txBody>
      </p:sp>
      <p:sp>
        <p:nvSpPr>
          <p:cNvPr id="17" name="AutoShape 17"/>
          <p:cNvSpPr/>
          <p:nvPr/>
        </p:nvSpPr>
        <p:spPr>
          <a:xfrm>
            <a:off x="2852413" y="4645163"/>
            <a:ext cx="11706048" cy="0"/>
          </a:xfrm>
          <a:prstGeom prst="line">
            <a:avLst/>
          </a:prstGeom>
          <a:ln w="19050" cap="rnd">
            <a:solidFill>
              <a:srgbClr val="000000"/>
            </a:solidFill>
            <a:prstDash val="solid"/>
            <a:headEnd type="none" w="sm" len="sm"/>
            <a:tailEnd type="none" w="sm" len="sm"/>
          </a:ln>
        </p:spPr>
        <p:txBody>
          <a:bodyPr/>
          <a:lstStyle/>
          <a:p>
            <a:endParaRPr lang="en-US"/>
          </a:p>
        </p:txBody>
      </p:sp>
      <p:sp>
        <p:nvSpPr>
          <p:cNvPr id="18" name="AutoShape 18"/>
          <p:cNvSpPr/>
          <p:nvPr/>
        </p:nvSpPr>
        <p:spPr>
          <a:xfrm>
            <a:off x="2852413" y="6288100"/>
            <a:ext cx="11706048" cy="0"/>
          </a:xfrm>
          <a:prstGeom prst="line">
            <a:avLst/>
          </a:prstGeom>
          <a:ln w="19050" cap="rnd">
            <a:solidFill>
              <a:srgbClr val="000000"/>
            </a:solidFill>
            <a:prstDash val="solid"/>
            <a:headEnd type="none" w="sm" len="sm"/>
            <a:tailEnd type="none" w="sm" len="sm"/>
          </a:ln>
        </p:spPr>
        <p:txBody>
          <a:bodyPr/>
          <a:lstStyle/>
          <a:p>
            <a:endParaRPr lang="en-US"/>
          </a:p>
        </p:txBody>
      </p:sp>
      <p:sp>
        <p:nvSpPr>
          <p:cNvPr id="19" name="AutoShape 19"/>
          <p:cNvSpPr/>
          <p:nvPr/>
        </p:nvSpPr>
        <p:spPr>
          <a:xfrm>
            <a:off x="2852413" y="7931037"/>
            <a:ext cx="11706048" cy="0"/>
          </a:xfrm>
          <a:prstGeom prst="line">
            <a:avLst/>
          </a:prstGeom>
          <a:ln w="19050" cap="rnd">
            <a:solidFill>
              <a:srgbClr val="000000"/>
            </a:solidFill>
            <a:prstDash val="solid"/>
            <a:headEnd type="none" w="sm" len="sm"/>
            <a:tailEnd type="none" w="sm" len="sm"/>
          </a:ln>
        </p:spPr>
        <p:txBody>
          <a:bodyPr/>
          <a:lstStyle/>
          <a:p>
            <a:endParaRPr lang="en-US"/>
          </a:p>
        </p:txBody>
      </p:sp>
      <p:sp>
        <p:nvSpPr>
          <p:cNvPr id="20" name="AutoShape 20"/>
          <p:cNvSpPr/>
          <p:nvPr/>
        </p:nvSpPr>
        <p:spPr>
          <a:xfrm>
            <a:off x="2852413" y="9573974"/>
            <a:ext cx="11706048" cy="0"/>
          </a:xfrm>
          <a:prstGeom prst="line">
            <a:avLst/>
          </a:prstGeom>
          <a:ln w="19050" cap="rnd">
            <a:solidFill>
              <a:srgbClr val="000000"/>
            </a:solidFill>
            <a:prstDash val="solid"/>
            <a:headEnd type="none" w="sm" len="sm"/>
            <a:tailEnd type="none" w="sm" len="sm"/>
          </a:ln>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307106" y="1994946"/>
            <a:ext cx="8466544" cy="6279353"/>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txBody>
            <a:bodyPr/>
            <a:lstStyle/>
            <a:p>
              <a:endParaRPr lang="en-US"/>
            </a:p>
          </p:txBody>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12557" r="-12557"/>
              </a:stretch>
            </a:blipFill>
          </p:spPr>
          <p:txBody>
            <a:bodyPr/>
            <a:lstStyle/>
            <a:p>
              <a:endParaRPr lang="en-US"/>
            </a:p>
          </p:txBody>
        </p:sp>
      </p:grpSp>
      <p:sp>
        <p:nvSpPr>
          <p:cNvPr id="5" name="TextBox 5"/>
          <p:cNvSpPr txBox="1"/>
          <p:nvPr/>
        </p:nvSpPr>
        <p:spPr>
          <a:xfrm>
            <a:off x="2728281" y="3786188"/>
            <a:ext cx="5089900" cy="2714625"/>
          </a:xfrm>
          <a:prstGeom prst="rect">
            <a:avLst/>
          </a:prstGeom>
        </p:spPr>
        <p:txBody>
          <a:bodyPr lIns="0" tIns="0" rIns="0" bIns="0" rtlCol="0" anchor="t">
            <a:spAutoFit/>
          </a:bodyPr>
          <a:lstStyle/>
          <a:p>
            <a:pPr marL="0" lvl="0" indent="0" algn="l">
              <a:lnSpc>
                <a:spcPts val="7175"/>
              </a:lnSpc>
            </a:pPr>
            <a:r>
              <a:rPr lang="en-US" sz="5979" spc="245">
                <a:solidFill>
                  <a:srgbClr val="41362F"/>
                </a:solidFill>
                <a:latin typeface="Montserrat Bold"/>
              </a:rPr>
              <a:t>THANKS</a:t>
            </a:r>
          </a:p>
          <a:p>
            <a:pPr marL="0" lvl="0" indent="0" algn="l">
              <a:lnSpc>
                <a:spcPts val="7175"/>
              </a:lnSpc>
            </a:pPr>
            <a:r>
              <a:rPr lang="en-US" sz="5979" spc="245">
                <a:solidFill>
                  <a:srgbClr val="41362F"/>
                </a:solidFill>
                <a:latin typeface="Montserrat Bold"/>
              </a:rPr>
              <a:t> FOR</a:t>
            </a:r>
          </a:p>
          <a:p>
            <a:pPr marL="0" lvl="0" indent="0" algn="l">
              <a:lnSpc>
                <a:spcPts val="7175"/>
              </a:lnSpc>
            </a:pPr>
            <a:r>
              <a:rPr lang="en-US" sz="5979" spc="245">
                <a:solidFill>
                  <a:srgbClr val="41362F"/>
                </a:solidFill>
                <a:latin typeface="Montserrat Bold"/>
              </a:rPr>
              <a:t> WATCHING</a:t>
            </a:r>
          </a:p>
        </p:txBody>
      </p:sp>
      <p:sp>
        <p:nvSpPr>
          <p:cNvPr id="6" name="AutoShape 6"/>
          <p:cNvSpPr/>
          <p:nvPr/>
        </p:nvSpPr>
        <p:spPr>
          <a:xfrm>
            <a:off x="-181954" y="1019175"/>
            <a:ext cx="18651907" cy="0"/>
          </a:xfrm>
          <a:prstGeom prst="line">
            <a:avLst/>
          </a:prstGeom>
          <a:ln w="9525" cap="flat">
            <a:solidFill>
              <a:srgbClr val="41362F"/>
            </a:solidFill>
            <a:prstDash val="solid"/>
            <a:headEnd type="none" w="sm" len="sm"/>
            <a:tailEnd type="none" w="sm" len="sm"/>
          </a:ln>
        </p:spPr>
        <p:txBody>
          <a:bodyPr/>
          <a:lstStyle/>
          <a:p>
            <a:endParaRPr lang="en-US"/>
          </a:p>
        </p:txBody>
      </p:sp>
      <p:sp>
        <p:nvSpPr>
          <p:cNvPr id="7" name="AutoShape 7"/>
          <p:cNvSpPr/>
          <p:nvPr/>
        </p:nvSpPr>
        <p:spPr>
          <a:xfrm>
            <a:off x="-181954" y="9248775"/>
            <a:ext cx="18651907" cy="0"/>
          </a:xfrm>
          <a:prstGeom prst="line">
            <a:avLst/>
          </a:prstGeom>
          <a:ln w="9525" cap="flat">
            <a:solidFill>
              <a:srgbClr val="41362F"/>
            </a:solidFill>
            <a:prstDash val="solid"/>
            <a:headEnd type="none" w="sm" len="sm"/>
            <a:tailEnd type="none" w="sm" len="sm"/>
          </a:ln>
        </p:spPr>
        <p:txBody>
          <a:bodyPr/>
          <a:lstStyle/>
          <a:p>
            <a:endParaRPr lang="en-US"/>
          </a:p>
        </p:txBody>
      </p:sp>
      <p:sp>
        <p:nvSpPr>
          <p:cNvPr id="8" name="AutoShape 8"/>
          <p:cNvSpPr/>
          <p:nvPr/>
        </p:nvSpPr>
        <p:spPr>
          <a:xfrm rot="-5400000">
            <a:off x="-3602528" y="5519737"/>
            <a:ext cx="11049000" cy="0"/>
          </a:xfrm>
          <a:prstGeom prst="line">
            <a:avLst/>
          </a:prstGeom>
          <a:ln w="9525" cap="flat">
            <a:solidFill>
              <a:srgbClr val="41362F"/>
            </a:solidFill>
            <a:prstDash val="solid"/>
            <a:headEnd type="none" w="sm" len="sm"/>
            <a:tailEnd type="none" w="sm" len="sm"/>
          </a:ln>
        </p:spPr>
        <p:txBody>
          <a:bodyPr/>
          <a:lstStyle/>
          <a:p>
            <a:endParaRPr lang="en-US"/>
          </a:p>
        </p:txBody>
      </p:sp>
      <p:sp>
        <p:nvSpPr>
          <p:cNvPr id="9" name="AutoShape 9"/>
          <p:cNvSpPr/>
          <p:nvPr/>
        </p:nvSpPr>
        <p:spPr>
          <a:xfrm rot="-5400000">
            <a:off x="3105123" y="5519737"/>
            <a:ext cx="11049000" cy="0"/>
          </a:xfrm>
          <a:prstGeom prst="line">
            <a:avLst/>
          </a:prstGeom>
          <a:ln w="9525" cap="flat">
            <a:solidFill>
              <a:srgbClr val="41362F"/>
            </a:solidFill>
            <a:prstDash val="solid"/>
            <a:headEnd type="none" w="sm" len="sm"/>
            <a:tailEnd type="none" w="sm" len="sm"/>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74753" y="7732203"/>
            <a:ext cx="1667937" cy="1323136"/>
            <a:chOff x="0" y="0"/>
            <a:chExt cx="812800" cy="644775"/>
          </a:xfrm>
        </p:grpSpPr>
        <p:sp>
          <p:nvSpPr>
            <p:cNvPr id="3" name="Freeform 3"/>
            <p:cNvSpPr/>
            <p:nvPr/>
          </p:nvSpPr>
          <p:spPr>
            <a:xfrm>
              <a:off x="0" y="0"/>
              <a:ext cx="812800" cy="644775"/>
            </a:xfrm>
            <a:custGeom>
              <a:avLst/>
              <a:gdLst/>
              <a:ahLst/>
              <a:cxnLst/>
              <a:rect l="l" t="t" r="r" b="b"/>
              <a:pathLst>
                <a:path w="812800" h="644775">
                  <a:moveTo>
                    <a:pt x="812800" y="322388"/>
                  </a:moveTo>
                  <a:lnTo>
                    <a:pt x="406400" y="0"/>
                  </a:lnTo>
                  <a:lnTo>
                    <a:pt x="406400" y="203200"/>
                  </a:lnTo>
                  <a:lnTo>
                    <a:pt x="0" y="203200"/>
                  </a:lnTo>
                  <a:lnTo>
                    <a:pt x="0" y="441575"/>
                  </a:lnTo>
                  <a:lnTo>
                    <a:pt x="406400" y="441575"/>
                  </a:lnTo>
                  <a:lnTo>
                    <a:pt x="406400" y="644775"/>
                  </a:lnTo>
                  <a:lnTo>
                    <a:pt x="812800" y="322388"/>
                  </a:lnTo>
                  <a:close/>
                </a:path>
              </a:pathLst>
            </a:custGeom>
            <a:solidFill>
              <a:srgbClr val="152544"/>
            </a:solidFill>
          </p:spPr>
          <p:txBody>
            <a:bodyPr/>
            <a:lstStyle/>
            <a:p>
              <a:endParaRPr lang="en-US"/>
            </a:p>
          </p:txBody>
        </p:sp>
        <p:sp>
          <p:nvSpPr>
            <p:cNvPr id="4" name="TextBox 4"/>
            <p:cNvSpPr txBox="1"/>
            <p:nvPr/>
          </p:nvSpPr>
          <p:spPr>
            <a:xfrm>
              <a:off x="0" y="117475"/>
              <a:ext cx="711200" cy="324100"/>
            </a:xfrm>
            <a:prstGeom prst="rect">
              <a:avLst/>
            </a:prstGeom>
          </p:spPr>
          <p:txBody>
            <a:bodyPr lIns="50800" tIns="50800" rIns="50800" bIns="50800" rtlCol="0" anchor="ctr"/>
            <a:lstStyle/>
            <a:p>
              <a:pPr algn="ctr">
                <a:lnSpc>
                  <a:spcPts val="3600"/>
                </a:lnSpc>
              </a:pPr>
              <a:endParaRPr/>
            </a:p>
          </p:txBody>
        </p:sp>
      </p:grpSp>
      <p:grpSp>
        <p:nvGrpSpPr>
          <p:cNvPr id="5" name="Group 5"/>
          <p:cNvGrpSpPr/>
          <p:nvPr/>
        </p:nvGrpSpPr>
        <p:grpSpPr>
          <a:xfrm>
            <a:off x="-678268" y="0"/>
            <a:ext cx="4495730" cy="10287000"/>
            <a:chOff x="0" y="0"/>
            <a:chExt cx="1184061" cy="2709333"/>
          </a:xfrm>
        </p:grpSpPr>
        <p:sp>
          <p:nvSpPr>
            <p:cNvPr id="6" name="Freeform 6"/>
            <p:cNvSpPr/>
            <p:nvPr/>
          </p:nvSpPr>
          <p:spPr>
            <a:xfrm>
              <a:off x="0" y="0"/>
              <a:ext cx="1184060" cy="2709333"/>
            </a:xfrm>
            <a:custGeom>
              <a:avLst/>
              <a:gdLst/>
              <a:ahLst/>
              <a:cxnLst/>
              <a:rect l="l" t="t" r="r" b="b"/>
              <a:pathLst>
                <a:path w="1184060" h="2709333">
                  <a:moveTo>
                    <a:pt x="0" y="0"/>
                  </a:moveTo>
                  <a:lnTo>
                    <a:pt x="1184060" y="0"/>
                  </a:lnTo>
                  <a:lnTo>
                    <a:pt x="1184060" y="2709333"/>
                  </a:lnTo>
                  <a:lnTo>
                    <a:pt x="0" y="2709333"/>
                  </a:lnTo>
                  <a:close/>
                </a:path>
              </a:pathLst>
            </a:custGeom>
            <a:solidFill>
              <a:srgbClr val="B3B1A6"/>
            </a:solidFill>
          </p:spPr>
          <p:txBody>
            <a:bodyPr/>
            <a:lstStyle/>
            <a:p>
              <a:endParaRPr lang="en-US"/>
            </a:p>
          </p:txBody>
        </p:sp>
        <p:sp>
          <p:nvSpPr>
            <p:cNvPr id="7" name="TextBox 7"/>
            <p:cNvSpPr txBox="1"/>
            <p:nvPr/>
          </p:nvSpPr>
          <p:spPr>
            <a:xfrm>
              <a:off x="0" y="-66675"/>
              <a:ext cx="1184061" cy="2776008"/>
            </a:xfrm>
            <a:prstGeom prst="rect">
              <a:avLst/>
            </a:prstGeom>
          </p:spPr>
          <p:txBody>
            <a:bodyPr lIns="50800" tIns="50800" rIns="50800" bIns="50800" rtlCol="0" anchor="ctr"/>
            <a:lstStyle/>
            <a:p>
              <a:pPr algn="ctr">
                <a:lnSpc>
                  <a:spcPts val="3150"/>
                </a:lnSpc>
              </a:pPr>
              <a:endParaRPr/>
            </a:p>
          </p:txBody>
        </p:sp>
      </p:grpSp>
      <p:sp>
        <p:nvSpPr>
          <p:cNvPr id="8" name="TextBox 8"/>
          <p:cNvSpPr txBox="1"/>
          <p:nvPr/>
        </p:nvSpPr>
        <p:spPr>
          <a:xfrm>
            <a:off x="1183376" y="8072236"/>
            <a:ext cx="7804692"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TT Interphases"/>
              </a:rPr>
              <a:t>Tổng quan đề tài:</a:t>
            </a:r>
          </a:p>
        </p:txBody>
      </p:sp>
      <p:sp>
        <p:nvSpPr>
          <p:cNvPr id="9" name="TextBox 9"/>
          <p:cNvSpPr txBox="1"/>
          <p:nvPr/>
        </p:nvSpPr>
        <p:spPr>
          <a:xfrm>
            <a:off x="3817462" y="1028700"/>
            <a:ext cx="13175284" cy="6263758"/>
          </a:xfrm>
          <a:prstGeom prst="rect">
            <a:avLst/>
          </a:prstGeom>
        </p:spPr>
        <p:txBody>
          <a:bodyPr lIns="0" tIns="0" rIns="0" bIns="0" rtlCol="0" anchor="t">
            <a:spAutoFit/>
          </a:bodyPr>
          <a:lstStyle/>
          <a:p>
            <a:pPr marL="592332" lvl="1" indent="-296166" algn="l">
              <a:lnSpc>
                <a:spcPts val="3292"/>
              </a:lnSpc>
              <a:buFont typeface="Arial"/>
              <a:buChar char="•"/>
            </a:pPr>
            <a:r>
              <a:rPr lang="en-US" sz="2743">
                <a:solidFill>
                  <a:srgbClr val="000000"/>
                </a:solidFill>
                <a:latin typeface="Montserrat"/>
              </a:rPr>
              <a:t> Rèn luyện kỹ năng lập trình trên môi trường Windows, hiểu và phát triền phần mềm tương tác với hệ điều hành</a:t>
            </a:r>
          </a:p>
          <a:p>
            <a:pPr algn="l">
              <a:lnSpc>
                <a:spcPts val="3292"/>
              </a:lnSpc>
            </a:pPr>
            <a:endParaRPr lang="en-US" sz="2743">
              <a:solidFill>
                <a:srgbClr val="000000"/>
              </a:solidFill>
              <a:latin typeface="Montserrat"/>
            </a:endParaRPr>
          </a:p>
          <a:p>
            <a:pPr marL="592332" lvl="1" indent="-296166" algn="l">
              <a:lnSpc>
                <a:spcPts val="3292"/>
              </a:lnSpc>
              <a:buFont typeface="Arial"/>
              <a:buChar char="•"/>
            </a:pPr>
            <a:r>
              <a:rPr lang="en-US" sz="2743">
                <a:solidFill>
                  <a:srgbClr val="000000"/>
                </a:solidFill>
                <a:latin typeface="Montserrat"/>
              </a:rPr>
              <a:t>Khả năng nhìn sâu hơn về quy trình quản lý dữ liệu và tìm kiếm trong môi trường thực tế.</a:t>
            </a:r>
          </a:p>
          <a:p>
            <a:pPr algn="l">
              <a:lnSpc>
                <a:spcPts val="3292"/>
              </a:lnSpc>
            </a:pPr>
            <a:endParaRPr lang="en-US" sz="2743">
              <a:solidFill>
                <a:srgbClr val="000000"/>
              </a:solidFill>
              <a:latin typeface="Montserrat"/>
            </a:endParaRPr>
          </a:p>
          <a:p>
            <a:pPr marL="592332" lvl="1" indent="-296166" algn="l">
              <a:lnSpc>
                <a:spcPts val="3292"/>
              </a:lnSpc>
              <a:buFont typeface="Arial"/>
              <a:buChar char="•"/>
            </a:pPr>
            <a:r>
              <a:rPr lang="en-US" sz="2743">
                <a:solidFill>
                  <a:srgbClr val="000000"/>
                </a:solidFill>
                <a:latin typeface="Montserrat"/>
              </a:rPr>
              <a:t>Khả năng thiết kế giao diện người dùng, xử lý sự kiện và tương tác giữa các phần mềm con. Nắm bắt được cách tạo ra một ứng dụng hoàn chỉnh và tương tác linh hoạt với người dùng.</a:t>
            </a:r>
          </a:p>
          <a:p>
            <a:pPr algn="l">
              <a:lnSpc>
                <a:spcPts val="3292"/>
              </a:lnSpc>
            </a:pPr>
            <a:endParaRPr lang="en-US" sz="2743">
              <a:solidFill>
                <a:srgbClr val="000000"/>
              </a:solidFill>
              <a:latin typeface="Montserrat"/>
            </a:endParaRPr>
          </a:p>
          <a:p>
            <a:pPr marL="592332" lvl="1" indent="-296166" algn="l">
              <a:lnSpc>
                <a:spcPts val="3292"/>
              </a:lnSpc>
              <a:buFont typeface="Arial"/>
              <a:buChar char="•"/>
            </a:pPr>
            <a:r>
              <a:rPr lang="en-US" sz="2743">
                <a:solidFill>
                  <a:srgbClr val="000000"/>
                </a:solidFill>
                <a:latin typeface="Montserrat"/>
              </a:rPr>
              <a:t>Khả năng nắm bắt các khía cạnh quan trọng của quản lý cửa hàng sách, từ đặt hàng, quản lý kho, quản lý khách hàng đến báo cáo và thống kê. =&gt;  Kỹ năng và kiến thức mà chúng em học được từ đề tài này có thể được áp dụng trong ngành bán lẻ và quản lý doanh nghiệp.</a:t>
            </a:r>
          </a:p>
          <a:p>
            <a:pPr marL="592332" lvl="1" indent="-296166" algn="l">
              <a:lnSpc>
                <a:spcPts val="3292"/>
              </a:lnSpc>
              <a:buFont typeface="Arial"/>
              <a:buChar char="•"/>
            </a:pPr>
            <a:endParaRPr lang="en-US" sz="2743">
              <a:solidFill>
                <a:srgbClr val="000000"/>
              </a:solidFill>
              <a:latin typeface="Montserrat"/>
            </a:endParaRPr>
          </a:p>
        </p:txBody>
      </p:sp>
      <p:sp>
        <p:nvSpPr>
          <p:cNvPr id="10" name="TextBox 10"/>
          <p:cNvSpPr txBox="1"/>
          <p:nvPr/>
        </p:nvSpPr>
        <p:spPr>
          <a:xfrm>
            <a:off x="1183376" y="1619444"/>
            <a:ext cx="2291378" cy="5072745"/>
          </a:xfrm>
          <a:prstGeom prst="rect">
            <a:avLst/>
          </a:prstGeom>
        </p:spPr>
        <p:txBody>
          <a:bodyPr lIns="0" tIns="0" rIns="0" bIns="0" rtlCol="0" anchor="t">
            <a:spAutoFit/>
          </a:bodyPr>
          <a:lstStyle/>
          <a:p>
            <a:pPr marL="0" lvl="0" indent="0" algn="l">
              <a:lnSpc>
                <a:spcPts val="7973"/>
              </a:lnSpc>
            </a:pPr>
            <a:r>
              <a:rPr lang="en-US" sz="6644">
                <a:solidFill>
                  <a:srgbClr val="FFFFFF"/>
                </a:solidFill>
                <a:latin typeface="Play Bold"/>
              </a:rPr>
              <a:t>1. </a:t>
            </a:r>
          </a:p>
          <a:p>
            <a:pPr marL="0" lvl="0" indent="0" algn="l">
              <a:lnSpc>
                <a:spcPts val="7973"/>
              </a:lnSpc>
            </a:pPr>
            <a:r>
              <a:rPr lang="en-US" sz="6644">
                <a:solidFill>
                  <a:srgbClr val="FFFFFF"/>
                </a:solidFill>
                <a:latin typeface="Play Bold"/>
              </a:rPr>
              <a:t>LÝ DO THỰC HIỆN</a:t>
            </a:r>
          </a:p>
        </p:txBody>
      </p:sp>
      <p:sp>
        <p:nvSpPr>
          <p:cNvPr id="11" name="TextBox 11"/>
          <p:cNvSpPr txBox="1"/>
          <p:nvPr/>
        </p:nvSpPr>
        <p:spPr>
          <a:xfrm>
            <a:off x="5752668" y="7496926"/>
            <a:ext cx="10774354" cy="1981200"/>
          </a:xfrm>
          <a:prstGeom prst="rect">
            <a:avLst/>
          </a:prstGeom>
        </p:spPr>
        <p:txBody>
          <a:bodyPr lIns="0" tIns="0" rIns="0" bIns="0" rtlCol="0" anchor="t">
            <a:spAutoFit/>
          </a:bodyPr>
          <a:lstStyle/>
          <a:p>
            <a:pPr algn="l">
              <a:lnSpc>
                <a:spcPts val="3955"/>
              </a:lnSpc>
              <a:spcBef>
                <a:spcPct val="0"/>
              </a:spcBef>
            </a:pPr>
            <a:r>
              <a:rPr lang="en-US" sz="3296">
                <a:solidFill>
                  <a:srgbClr val="FF3131"/>
                </a:solidFill>
                <a:latin typeface="Montserrat"/>
              </a:rPr>
              <a:t>Vì vậy, việc thực hiện đề tài "Quản lý cửa hàng sách" trong môn học "Lập trình trên Windows" sẽ mang lại cho chúng em nhiều kiến thức và kỹ năng quý giá trong lĩnh vực lập trình và quản lý.</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29000"/>
            <a:chOff x="0" y="0"/>
            <a:chExt cx="4816593" cy="903111"/>
          </a:xfrm>
        </p:grpSpPr>
        <p:sp>
          <p:nvSpPr>
            <p:cNvPr id="3" name="Freeform 3"/>
            <p:cNvSpPr/>
            <p:nvPr/>
          </p:nvSpPr>
          <p:spPr>
            <a:xfrm>
              <a:off x="0" y="0"/>
              <a:ext cx="4816592" cy="903111"/>
            </a:xfrm>
            <a:custGeom>
              <a:avLst/>
              <a:gdLst/>
              <a:ahLst/>
              <a:cxnLst/>
              <a:rect l="l" t="t" r="r" b="b"/>
              <a:pathLst>
                <a:path w="4816592" h="903111">
                  <a:moveTo>
                    <a:pt x="0" y="0"/>
                  </a:moveTo>
                  <a:lnTo>
                    <a:pt x="4816592" y="0"/>
                  </a:lnTo>
                  <a:lnTo>
                    <a:pt x="4816592" y="903111"/>
                  </a:lnTo>
                  <a:lnTo>
                    <a:pt x="0" y="903111"/>
                  </a:lnTo>
                  <a:close/>
                </a:path>
              </a:pathLst>
            </a:custGeom>
            <a:solidFill>
              <a:srgbClr val="B3B1A6"/>
            </a:solidFill>
          </p:spPr>
          <p:txBody>
            <a:bodyPr/>
            <a:lstStyle/>
            <a:p>
              <a:endParaRPr lang="en-US"/>
            </a:p>
          </p:txBody>
        </p:sp>
        <p:sp>
          <p:nvSpPr>
            <p:cNvPr id="4" name="TextBox 4"/>
            <p:cNvSpPr txBox="1"/>
            <p:nvPr/>
          </p:nvSpPr>
          <p:spPr>
            <a:xfrm>
              <a:off x="0" y="-66675"/>
              <a:ext cx="4816593" cy="969786"/>
            </a:xfrm>
            <a:prstGeom prst="rect">
              <a:avLst/>
            </a:prstGeom>
          </p:spPr>
          <p:txBody>
            <a:bodyPr lIns="50800" tIns="50800" rIns="50800" bIns="50800" rtlCol="0" anchor="ctr"/>
            <a:lstStyle/>
            <a:p>
              <a:pPr algn="ctr">
                <a:lnSpc>
                  <a:spcPts val="3150"/>
                </a:lnSpc>
              </a:pPr>
              <a:endParaRPr/>
            </a:p>
          </p:txBody>
        </p:sp>
      </p:grpSp>
      <p:sp>
        <p:nvSpPr>
          <p:cNvPr id="5" name="Freeform 5"/>
          <p:cNvSpPr/>
          <p:nvPr/>
        </p:nvSpPr>
        <p:spPr>
          <a:xfrm>
            <a:off x="1968834" y="3896141"/>
            <a:ext cx="1612529" cy="580511"/>
          </a:xfrm>
          <a:custGeom>
            <a:avLst/>
            <a:gdLst/>
            <a:ahLst/>
            <a:cxnLst/>
            <a:rect l="l" t="t" r="r" b="b"/>
            <a:pathLst>
              <a:path w="1612529" h="580511">
                <a:moveTo>
                  <a:pt x="0" y="0"/>
                </a:moveTo>
                <a:lnTo>
                  <a:pt x="1612529" y="0"/>
                </a:lnTo>
                <a:lnTo>
                  <a:pt x="1612529" y="580511"/>
                </a:lnTo>
                <a:lnTo>
                  <a:pt x="0" y="580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28700" y="827196"/>
            <a:ext cx="10461017" cy="1774609"/>
            <a:chOff x="0" y="0"/>
            <a:chExt cx="13948023" cy="2366145"/>
          </a:xfrm>
        </p:grpSpPr>
        <p:sp>
          <p:nvSpPr>
            <p:cNvPr id="7" name="TextBox 7"/>
            <p:cNvSpPr txBox="1"/>
            <p:nvPr/>
          </p:nvSpPr>
          <p:spPr>
            <a:xfrm>
              <a:off x="0" y="180975"/>
              <a:ext cx="13948023" cy="1500014"/>
            </a:xfrm>
            <a:prstGeom prst="rect">
              <a:avLst/>
            </a:prstGeom>
          </p:spPr>
          <p:txBody>
            <a:bodyPr lIns="0" tIns="0" rIns="0" bIns="0" rtlCol="0" anchor="t">
              <a:spAutoFit/>
            </a:bodyPr>
            <a:lstStyle/>
            <a:p>
              <a:pPr marL="0" lvl="0" indent="0" algn="l">
                <a:lnSpc>
                  <a:spcPts val="8076"/>
                </a:lnSpc>
                <a:spcBef>
                  <a:spcPct val="0"/>
                </a:spcBef>
              </a:pPr>
              <a:r>
                <a:rPr lang="en-US" sz="8326">
                  <a:solidFill>
                    <a:srgbClr val="FFFFFF"/>
                  </a:solidFill>
                  <a:latin typeface="Play Bold"/>
                </a:rPr>
                <a:t>2. MỤC TIÊU ĐỀ TÀI</a:t>
              </a:r>
            </a:p>
          </p:txBody>
        </p:sp>
        <p:sp>
          <p:nvSpPr>
            <p:cNvPr id="8" name="TextBox 8"/>
            <p:cNvSpPr txBox="1"/>
            <p:nvPr/>
          </p:nvSpPr>
          <p:spPr>
            <a:xfrm>
              <a:off x="0" y="1892960"/>
              <a:ext cx="13948023" cy="473185"/>
            </a:xfrm>
            <a:prstGeom prst="rect">
              <a:avLst/>
            </a:prstGeom>
          </p:spPr>
          <p:txBody>
            <a:bodyPr lIns="0" tIns="0" rIns="0" bIns="0" rtlCol="0" anchor="t">
              <a:spAutoFit/>
            </a:bodyPr>
            <a:lstStyle/>
            <a:p>
              <a:pPr marL="0" lvl="0" indent="0" algn="l">
                <a:lnSpc>
                  <a:spcPts val="2808"/>
                </a:lnSpc>
                <a:spcBef>
                  <a:spcPct val="0"/>
                </a:spcBef>
              </a:pPr>
              <a:r>
                <a:rPr lang="en-US" sz="2340">
                  <a:solidFill>
                    <a:srgbClr val="FFFFFF"/>
                  </a:solidFill>
                  <a:latin typeface="TT Interphases"/>
                </a:rPr>
                <a:t>Tổng quan đề tài:</a:t>
              </a:r>
            </a:p>
          </p:txBody>
        </p:sp>
      </p:grpSp>
      <p:sp>
        <p:nvSpPr>
          <p:cNvPr id="9" name="TextBox 9"/>
          <p:cNvSpPr txBox="1"/>
          <p:nvPr/>
        </p:nvSpPr>
        <p:spPr>
          <a:xfrm>
            <a:off x="10162912" y="4587815"/>
            <a:ext cx="9525" cy="537845"/>
          </a:xfrm>
          <a:prstGeom prst="rect">
            <a:avLst/>
          </a:prstGeom>
        </p:spPr>
        <p:txBody>
          <a:bodyPr lIns="0" tIns="0" rIns="0" bIns="0" rtlCol="0" anchor="t">
            <a:spAutoFit/>
          </a:bodyPr>
          <a:lstStyle/>
          <a:p>
            <a:pPr algn="l">
              <a:lnSpc>
                <a:spcPts val="4480"/>
              </a:lnSpc>
            </a:pPr>
            <a:endParaRPr/>
          </a:p>
        </p:txBody>
      </p:sp>
      <p:sp>
        <p:nvSpPr>
          <p:cNvPr id="10" name="TextBox 10"/>
          <p:cNvSpPr txBox="1"/>
          <p:nvPr/>
        </p:nvSpPr>
        <p:spPr>
          <a:xfrm>
            <a:off x="3912953" y="3838991"/>
            <a:ext cx="12406214" cy="537845"/>
          </a:xfrm>
          <a:prstGeom prst="rect">
            <a:avLst/>
          </a:prstGeom>
        </p:spPr>
        <p:txBody>
          <a:bodyPr lIns="0" tIns="0" rIns="0" bIns="0" rtlCol="0" anchor="t">
            <a:spAutoFit/>
          </a:bodyPr>
          <a:lstStyle/>
          <a:p>
            <a:pPr algn="l">
              <a:lnSpc>
                <a:spcPts val="4480"/>
              </a:lnSpc>
            </a:pPr>
            <a:r>
              <a:rPr lang="en-US" sz="3200">
                <a:solidFill>
                  <a:srgbClr val="000000"/>
                </a:solidFill>
                <a:latin typeface="Montserrat"/>
              </a:rPr>
              <a:t>Tìm hiểu được phương pháp theo đúng quy tắc, đúng chuẩn</a:t>
            </a:r>
          </a:p>
        </p:txBody>
      </p:sp>
      <p:sp>
        <p:nvSpPr>
          <p:cNvPr id="11" name="TextBox 11"/>
          <p:cNvSpPr txBox="1"/>
          <p:nvPr/>
        </p:nvSpPr>
        <p:spPr>
          <a:xfrm>
            <a:off x="3912953" y="4804667"/>
            <a:ext cx="9266734" cy="537845"/>
          </a:xfrm>
          <a:prstGeom prst="rect">
            <a:avLst/>
          </a:prstGeom>
        </p:spPr>
        <p:txBody>
          <a:bodyPr lIns="0" tIns="0" rIns="0" bIns="0" rtlCol="0" anchor="t">
            <a:spAutoFit/>
          </a:bodyPr>
          <a:lstStyle/>
          <a:p>
            <a:pPr algn="l">
              <a:lnSpc>
                <a:spcPts val="4480"/>
              </a:lnSpc>
            </a:pPr>
            <a:r>
              <a:rPr lang="en-US" sz="3200">
                <a:solidFill>
                  <a:srgbClr val="000000"/>
                </a:solidFill>
                <a:latin typeface="Montserrat"/>
              </a:rPr>
              <a:t>Xây dựng được các module quản lý riêng biệt</a:t>
            </a:r>
          </a:p>
        </p:txBody>
      </p:sp>
      <p:sp>
        <p:nvSpPr>
          <p:cNvPr id="12" name="TextBox 12"/>
          <p:cNvSpPr txBox="1"/>
          <p:nvPr/>
        </p:nvSpPr>
        <p:spPr>
          <a:xfrm>
            <a:off x="3912953" y="5771137"/>
            <a:ext cx="11042353" cy="537845"/>
          </a:xfrm>
          <a:prstGeom prst="rect">
            <a:avLst/>
          </a:prstGeom>
        </p:spPr>
        <p:txBody>
          <a:bodyPr lIns="0" tIns="0" rIns="0" bIns="0" rtlCol="0" anchor="t">
            <a:spAutoFit/>
          </a:bodyPr>
          <a:lstStyle/>
          <a:p>
            <a:pPr algn="l">
              <a:lnSpc>
                <a:spcPts val="4480"/>
              </a:lnSpc>
            </a:pPr>
            <a:r>
              <a:rPr lang="en-US" sz="3200">
                <a:solidFill>
                  <a:srgbClr val="000000"/>
                </a:solidFill>
                <a:latin typeface="Montserrat"/>
              </a:rPr>
              <a:t>Triển khai các công việc theo một quá trình nhất định.</a:t>
            </a:r>
          </a:p>
        </p:txBody>
      </p:sp>
      <p:sp>
        <p:nvSpPr>
          <p:cNvPr id="13" name="TextBox 13"/>
          <p:cNvSpPr txBox="1"/>
          <p:nvPr/>
        </p:nvSpPr>
        <p:spPr>
          <a:xfrm>
            <a:off x="3912953" y="6737607"/>
            <a:ext cx="11631613" cy="537845"/>
          </a:xfrm>
          <a:prstGeom prst="rect">
            <a:avLst/>
          </a:prstGeom>
        </p:spPr>
        <p:txBody>
          <a:bodyPr lIns="0" tIns="0" rIns="0" bIns="0" rtlCol="0" anchor="t">
            <a:spAutoFit/>
          </a:bodyPr>
          <a:lstStyle/>
          <a:p>
            <a:pPr algn="l">
              <a:lnSpc>
                <a:spcPts val="4480"/>
              </a:lnSpc>
            </a:pPr>
            <a:r>
              <a:rPr lang="en-US" sz="3200">
                <a:solidFill>
                  <a:srgbClr val="000000"/>
                </a:solidFill>
                <a:latin typeface="Montserrat"/>
              </a:rPr>
              <a:t>Tìm hiểu được cách triển khai và xây dựng một hệ thống.</a:t>
            </a:r>
          </a:p>
        </p:txBody>
      </p:sp>
      <p:sp>
        <p:nvSpPr>
          <p:cNvPr id="14" name="TextBox 14"/>
          <p:cNvSpPr txBox="1"/>
          <p:nvPr/>
        </p:nvSpPr>
        <p:spPr>
          <a:xfrm>
            <a:off x="3912953" y="7704077"/>
            <a:ext cx="12373670" cy="537845"/>
          </a:xfrm>
          <a:prstGeom prst="rect">
            <a:avLst/>
          </a:prstGeom>
        </p:spPr>
        <p:txBody>
          <a:bodyPr lIns="0" tIns="0" rIns="0" bIns="0" rtlCol="0" anchor="t">
            <a:spAutoFit/>
          </a:bodyPr>
          <a:lstStyle/>
          <a:p>
            <a:pPr algn="l">
              <a:lnSpc>
                <a:spcPts val="4480"/>
              </a:lnSpc>
            </a:pPr>
            <a:r>
              <a:rPr lang="en-US" sz="3200">
                <a:solidFill>
                  <a:srgbClr val="000000"/>
                </a:solidFill>
                <a:latin typeface="Montserrat"/>
              </a:rPr>
              <a:t>Phần mềm phải có tính phân cấp vai trò của các người dùng</a:t>
            </a:r>
          </a:p>
        </p:txBody>
      </p:sp>
      <p:sp>
        <p:nvSpPr>
          <p:cNvPr id="15" name="TextBox 15"/>
          <p:cNvSpPr txBox="1"/>
          <p:nvPr/>
        </p:nvSpPr>
        <p:spPr>
          <a:xfrm>
            <a:off x="3912953" y="8670547"/>
            <a:ext cx="10700545" cy="537845"/>
          </a:xfrm>
          <a:prstGeom prst="rect">
            <a:avLst/>
          </a:prstGeom>
        </p:spPr>
        <p:txBody>
          <a:bodyPr lIns="0" tIns="0" rIns="0" bIns="0" rtlCol="0" anchor="t">
            <a:spAutoFit/>
          </a:bodyPr>
          <a:lstStyle/>
          <a:p>
            <a:pPr algn="l">
              <a:lnSpc>
                <a:spcPts val="4480"/>
              </a:lnSpc>
            </a:pPr>
            <a:r>
              <a:rPr lang="en-US" sz="3200">
                <a:solidFill>
                  <a:srgbClr val="000000"/>
                </a:solidFill>
                <a:latin typeface="Montserrat"/>
              </a:rPr>
              <a:t>Phần mềm phải dễ dàng kiểm tra, cải tiến, nâng cấp</a:t>
            </a:r>
          </a:p>
        </p:txBody>
      </p:sp>
      <p:sp>
        <p:nvSpPr>
          <p:cNvPr id="16" name="Freeform 16"/>
          <p:cNvSpPr/>
          <p:nvPr/>
        </p:nvSpPr>
        <p:spPr>
          <a:xfrm>
            <a:off x="2022841" y="4735162"/>
            <a:ext cx="1612529" cy="580511"/>
          </a:xfrm>
          <a:custGeom>
            <a:avLst/>
            <a:gdLst/>
            <a:ahLst/>
            <a:cxnLst/>
            <a:rect l="l" t="t" r="r" b="b"/>
            <a:pathLst>
              <a:path w="1612529" h="580511">
                <a:moveTo>
                  <a:pt x="0" y="0"/>
                </a:moveTo>
                <a:lnTo>
                  <a:pt x="1612530" y="0"/>
                </a:lnTo>
                <a:lnTo>
                  <a:pt x="1612530" y="580511"/>
                </a:lnTo>
                <a:lnTo>
                  <a:pt x="0" y="580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2022841" y="5620473"/>
            <a:ext cx="1612529" cy="580511"/>
          </a:xfrm>
          <a:custGeom>
            <a:avLst/>
            <a:gdLst/>
            <a:ahLst/>
            <a:cxnLst/>
            <a:rect l="l" t="t" r="r" b="b"/>
            <a:pathLst>
              <a:path w="1612529" h="580511">
                <a:moveTo>
                  <a:pt x="0" y="0"/>
                </a:moveTo>
                <a:lnTo>
                  <a:pt x="1612530" y="0"/>
                </a:lnTo>
                <a:lnTo>
                  <a:pt x="1612530" y="580510"/>
                </a:lnTo>
                <a:lnTo>
                  <a:pt x="0" y="580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2022841" y="6642751"/>
            <a:ext cx="1612529" cy="580511"/>
          </a:xfrm>
          <a:custGeom>
            <a:avLst/>
            <a:gdLst/>
            <a:ahLst/>
            <a:cxnLst/>
            <a:rect l="l" t="t" r="r" b="b"/>
            <a:pathLst>
              <a:path w="1612529" h="580511">
                <a:moveTo>
                  <a:pt x="0" y="0"/>
                </a:moveTo>
                <a:lnTo>
                  <a:pt x="1612530" y="0"/>
                </a:lnTo>
                <a:lnTo>
                  <a:pt x="1612530" y="580511"/>
                </a:lnTo>
                <a:lnTo>
                  <a:pt x="0" y="580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a:off x="1968834" y="7661412"/>
            <a:ext cx="1612529" cy="580511"/>
          </a:xfrm>
          <a:custGeom>
            <a:avLst/>
            <a:gdLst/>
            <a:ahLst/>
            <a:cxnLst/>
            <a:rect l="l" t="t" r="r" b="b"/>
            <a:pathLst>
              <a:path w="1612529" h="580511">
                <a:moveTo>
                  <a:pt x="0" y="0"/>
                </a:moveTo>
                <a:lnTo>
                  <a:pt x="1612529" y="0"/>
                </a:lnTo>
                <a:lnTo>
                  <a:pt x="1612529" y="580510"/>
                </a:lnTo>
                <a:lnTo>
                  <a:pt x="0" y="580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1968834" y="8677789"/>
            <a:ext cx="1612529" cy="580511"/>
          </a:xfrm>
          <a:custGeom>
            <a:avLst/>
            <a:gdLst/>
            <a:ahLst/>
            <a:cxnLst/>
            <a:rect l="l" t="t" r="r" b="b"/>
            <a:pathLst>
              <a:path w="1612529" h="580511">
                <a:moveTo>
                  <a:pt x="0" y="0"/>
                </a:moveTo>
                <a:lnTo>
                  <a:pt x="1612529" y="0"/>
                </a:lnTo>
                <a:lnTo>
                  <a:pt x="1612529" y="580511"/>
                </a:lnTo>
                <a:lnTo>
                  <a:pt x="0" y="580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15812" y="0"/>
            <a:ext cx="6072188" cy="10287000"/>
            <a:chOff x="0" y="0"/>
            <a:chExt cx="1599259" cy="2709333"/>
          </a:xfrm>
        </p:grpSpPr>
        <p:sp>
          <p:nvSpPr>
            <p:cNvPr id="3" name="Freeform 3"/>
            <p:cNvSpPr/>
            <p:nvPr/>
          </p:nvSpPr>
          <p:spPr>
            <a:xfrm>
              <a:off x="0" y="0"/>
              <a:ext cx="1599259" cy="2709333"/>
            </a:xfrm>
            <a:custGeom>
              <a:avLst/>
              <a:gdLst/>
              <a:ahLst/>
              <a:cxnLst/>
              <a:rect l="l" t="t" r="r" b="b"/>
              <a:pathLst>
                <a:path w="1599259" h="2709333">
                  <a:moveTo>
                    <a:pt x="0" y="0"/>
                  </a:moveTo>
                  <a:lnTo>
                    <a:pt x="1599259" y="0"/>
                  </a:lnTo>
                  <a:lnTo>
                    <a:pt x="1599259" y="2709333"/>
                  </a:lnTo>
                  <a:lnTo>
                    <a:pt x="0" y="2709333"/>
                  </a:lnTo>
                  <a:close/>
                </a:path>
              </a:pathLst>
            </a:custGeom>
            <a:solidFill>
              <a:srgbClr val="B3B1A6"/>
            </a:solidFill>
          </p:spPr>
          <p:txBody>
            <a:bodyPr/>
            <a:lstStyle/>
            <a:p>
              <a:endParaRPr lang="en-US"/>
            </a:p>
          </p:txBody>
        </p:sp>
        <p:sp>
          <p:nvSpPr>
            <p:cNvPr id="4" name="TextBox 4"/>
            <p:cNvSpPr txBox="1"/>
            <p:nvPr/>
          </p:nvSpPr>
          <p:spPr>
            <a:xfrm>
              <a:off x="0" y="-66675"/>
              <a:ext cx="1599259" cy="2776008"/>
            </a:xfrm>
            <a:prstGeom prst="rect">
              <a:avLst/>
            </a:prstGeom>
          </p:spPr>
          <p:txBody>
            <a:bodyPr lIns="50800" tIns="50800" rIns="50800" bIns="50800" rtlCol="0" anchor="ctr"/>
            <a:lstStyle/>
            <a:p>
              <a:pPr algn="ctr">
                <a:lnSpc>
                  <a:spcPts val="3150"/>
                </a:lnSpc>
              </a:pPr>
              <a:endParaRPr/>
            </a:p>
          </p:txBody>
        </p:sp>
      </p:grpSp>
      <p:sp>
        <p:nvSpPr>
          <p:cNvPr id="5" name="Freeform 5"/>
          <p:cNvSpPr/>
          <p:nvPr/>
        </p:nvSpPr>
        <p:spPr>
          <a:xfrm>
            <a:off x="131445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955450" y="-2096475"/>
            <a:ext cx="12215812" cy="14479950"/>
          </a:xfrm>
          <a:custGeom>
            <a:avLst/>
            <a:gdLst/>
            <a:ahLst/>
            <a:cxnLst/>
            <a:rect l="l" t="t" r="r" b="b"/>
            <a:pathLst>
              <a:path w="12215812" h="14479950">
                <a:moveTo>
                  <a:pt x="0" y="0"/>
                </a:moveTo>
                <a:lnTo>
                  <a:pt x="12215812" y="0"/>
                </a:lnTo>
                <a:lnTo>
                  <a:pt x="12215812" y="14479950"/>
                </a:lnTo>
                <a:lnTo>
                  <a:pt x="0" y="14479950"/>
                </a:lnTo>
                <a:lnTo>
                  <a:pt x="0" y="0"/>
                </a:lnTo>
                <a:close/>
              </a:path>
            </a:pathLst>
          </a:custGeom>
          <a:blipFill>
            <a:blip r:embed="rId4">
              <a:alphaModFix amt="17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2018822" y="1224914"/>
            <a:ext cx="9241540" cy="8033386"/>
          </a:xfrm>
          <a:prstGeom prst="rect">
            <a:avLst/>
          </a:prstGeom>
        </p:spPr>
        <p:txBody>
          <a:bodyPr lIns="0" tIns="0" rIns="0" bIns="0" rtlCol="0" anchor="t">
            <a:spAutoFit/>
          </a:bodyPr>
          <a:lstStyle/>
          <a:p>
            <a:pPr algn="l">
              <a:lnSpc>
                <a:spcPts val="5849"/>
              </a:lnSpc>
            </a:pPr>
            <a:r>
              <a:rPr lang="en-US" sz="3899">
                <a:solidFill>
                  <a:srgbClr val="000000"/>
                </a:solidFill>
                <a:latin typeface="Montserrat"/>
              </a:rPr>
              <a:t>Phạm vi của đồ án nằm trong giới hạn môn công nghệ phần mềm.</a:t>
            </a:r>
          </a:p>
          <a:p>
            <a:pPr algn="l">
              <a:lnSpc>
                <a:spcPts val="5849"/>
              </a:lnSpc>
            </a:pPr>
            <a:r>
              <a:rPr lang="en-US" sz="3899">
                <a:solidFill>
                  <a:srgbClr val="000000"/>
                </a:solidFill>
                <a:latin typeface="Montserrat"/>
              </a:rPr>
              <a:t>-      Ngôn ngữ lập trình được sử dụng:</a:t>
            </a:r>
          </a:p>
          <a:p>
            <a:pPr algn="l">
              <a:lnSpc>
                <a:spcPts val="5849"/>
              </a:lnSpc>
            </a:pPr>
            <a:r>
              <a:rPr lang="en-US" sz="3899">
                <a:solidFill>
                  <a:srgbClr val="000000"/>
                </a:solidFill>
                <a:latin typeface="Montserrat"/>
              </a:rPr>
              <a:t>+    C# </a:t>
            </a:r>
          </a:p>
          <a:p>
            <a:pPr algn="l">
              <a:lnSpc>
                <a:spcPts val="5849"/>
              </a:lnSpc>
            </a:pPr>
            <a:r>
              <a:rPr lang="en-US" sz="3899">
                <a:solidFill>
                  <a:srgbClr val="000000"/>
                </a:solidFill>
                <a:latin typeface="Montserrat"/>
              </a:rPr>
              <a:t>+    SQL</a:t>
            </a:r>
          </a:p>
          <a:p>
            <a:pPr algn="l">
              <a:lnSpc>
                <a:spcPts val="5849"/>
              </a:lnSpc>
            </a:pPr>
            <a:r>
              <a:rPr lang="en-US" sz="3899">
                <a:solidFill>
                  <a:srgbClr val="000000"/>
                </a:solidFill>
                <a:latin typeface="Montserrat"/>
              </a:rPr>
              <a:t>-      Phần mềm được sử dụng</a:t>
            </a:r>
          </a:p>
          <a:p>
            <a:pPr algn="l">
              <a:lnSpc>
                <a:spcPts val="5849"/>
              </a:lnSpc>
            </a:pPr>
            <a:r>
              <a:rPr lang="en-US" sz="3899">
                <a:solidFill>
                  <a:srgbClr val="000000"/>
                </a:solidFill>
                <a:latin typeface="Montserrat"/>
              </a:rPr>
              <a:t>+    Visual Studio 2019</a:t>
            </a:r>
          </a:p>
          <a:p>
            <a:pPr algn="l">
              <a:lnSpc>
                <a:spcPts val="5849"/>
              </a:lnSpc>
            </a:pPr>
            <a:r>
              <a:rPr lang="en-US" sz="3899">
                <a:solidFill>
                  <a:srgbClr val="000000"/>
                </a:solidFill>
                <a:latin typeface="Montserrat"/>
              </a:rPr>
              <a:t>+    SQL Server</a:t>
            </a:r>
          </a:p>
          <a:p>
            <a:pPr algn="l">
              <a:lnSpc>
                <a:spcPts val="5849"/>
              </a:lnSpc>
            </a:pPr>
            <a:r>
              <a:rPr lang="en-US" sz="3899">
                <a:solidFill>
                  <a:srgbClr val="000000"/>
                </a:solidFill>
                <a:latin typeface="Montserrat"/>
              </a:rPr>
              <a:t>+    Devexpress</a:t>
            </a:r>
          </a:p>
          <a:p>
            <a:pPr algn="l">
              <a:lnSpc>
                <a:spcPts val="5849"/>
              </a:lnSpc>
              <a:spcBef>
                <a:spcPct val="0"/>
              </a:spcBef>
            </a:pPr>
            <a:endParaRPr lang="en-US" sz="3899">
              <a:solidFill>
                <a:srgbClr val="000000"/>
              </a:solidFill>
              <a:latin typeface="Montserrat"/>
            </a:endParaRPr>
          </a:p>
        </p:txBody>
      </p:sp>
      <p:sp>
        <p:nvSpPr>
          <p:cNvPr id="8" name="TextBox 8"/>
          <p:cNvSpPr txBox="1"/>
          <p:nvPr/>
        </p:nvSpPr>
        <p:spPr>
          <a:xfrm rot="-3710198">
            <a:off x="10204183" y="3139943"/>
            <a:ext cx="9528177" cy="1162050"/>
          </a:xfrm>
          <a:prstGeom prst="rect">
            <a:avLst/>
          </a:prstGeom>
        </p:spPr>
        <p:txBody>
          <a:bodyPr lIns="0" tIns="0" rIns="0" bIns="0" rtlCol="0" anchor="t">
            <a:spAutoFit/>
          </a:bodyPr>
          <a:lstStyle/>
          <a:p>
            <a:pPr marL="0" lvl="0" indent="0" algn="l">
              <a:lnSpc>
                <a:spcPts val="9121"/>
              </a:lnSpc>
            </a:pPr>
            <a:r>
              <a:rPr lang="en-US" sz="7601">
                <a:solidFill>
                  <a:srgbClr val="FFFFFF"/>
                </a:solidFill>
                <a:latin typeface="Play Bold"/>
              </a:rPr>
              <a:t>3. PHẠM VI ĐỀ TÀI</a:t>
            </a:r>
          </a:p>
        </p:txBody>
      </p:sp>
      <p:sp>
        <p:nvSpPr>
          <p:cNvPr id="9" name="TextBox 9"/>
          <p:cNvSpPr txBox="1"/>
          <p:nvPr/>
        </p:nvSpPr>
        <p:spPr>
          <a:xfrm rot="-3747806">
            <a:off x="11485553" y="2941841"/>
            <a:ext cx="9528177" cy="487680"/>
          </a:xfrm>
          <a:prstGeom prst="rect">
            <a:avLst/>
          </a:prstGeom>
        </p:spPr>
        <p:txBody>
          <a:bodyPr lIns="0" tIns="0" rIns="0" bIns="0" rtlCol="0" anchor="t">
            <a:spAutoFit/>
          </a:bodyPr>
          <a:lstStyle/>
          <a:p>
            <a:pPr marL="0" lvl="0" indent="0" algn="l">
              <a:lnSpc>
                <a:spcPts val="4094"/>
              </a:lnSpc>
            </a:pPr>
            <a:r>
              <a:rPr lang="en-US" sz="2925">
                <a:solidFill>
                  <a:srgbClr val="FFFFFF"/>
                </a:solidFill>
                <a:latin typeface="TT Interphases"/>
              </a:rPr>
              <a:t>Tổng quan đề tài: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Minimalist UI Next Element"/>
          <p:cNvSpPr/>
          <p:nvPr/>
        </p:nvSpPr>
        <p:spPr>
          <a:xfrm>
            <a:off x="16906212" y="9162130"/>
            <a:ext cx="706759" cy="706759"/>
          </a:xfrm>
          <a:custGeom>
            <a:avLst/>
            <a:gdLst/>
            <a:ahLst/>
            <a:cxnLst/>
            <a:rect l="l" t="t" r="r" b="b"/>
            <a:pathLst>
              <a:path w="706759" h="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249197"/>
            <a:ext cx="18288000" cy="3429000"/>
            <a:chOff x="0" y="0"/>
            <a:chExt cx="4816593" cy="903111"/>
          </a:xfrm>
        </p:grpSpPr>
        <p:sp>
          <p:nvSpPr>
            <p:cNvPr id="4" name="Freeform 4"/>
            <p:cNvSpPr/>
            <p:nvPr/>
          </p:nvSpPr>
          <p:spPr>
            <a:xfrm>
              <a:off x="0" y="0"/>
              <a:ext cx="4816592" cy="903111"/>
            </a:xfrm>
            <a:custGeom>
              <a:avLst/>
              <a:gdLst/>
              <a:ahLst/>
              <a:cxnLst/>
              <a:rect l="l" t="t" r="r" b="b"/>
              <a:pathLst>
                <a:path w="4816592" h="903111">
                  <a:moveTo>
                    <a:pt x="0" y="0"/>
                  </a:moveTo>
                  <a:lnTo>
                    <a:pt x="4816592" y="0"/>
                  </a:lnTo>
                  <a:lnTo>
                    <a:pt x="4816592" y="903111"/>
                  </a:lnTo>
                  <a:lnTo>
                    <a:pt x="0" y="903111"/>
                  </a:lnTo>
                  <a:close/>
                </a:path>
              </a:pathLst>
            </a:custGeom>
            <a:solidFill>
              <a:srgbClr val="B3B1A6"/>
            </a:solidFill>
          </p:spPr>
          <p:txBody>
            <a:bodyPr/>
            <a:lstStyle/>
            <a:p>
              <a:endParaRPr lang="en-US"/>
            </a:p>
          </p:txBody>
        </p:sp>
        <p:sp>
          <p:nvSpPr>
            <p:cNvPr id="5" name="TextBox 5"/>
            <p:cNvSpPr txBox="1"/>
            <p:nvPr/>
          </p:nvSpPr>
          <p:spPr>
            <a:xfrm>
              <a:off x="0" y="-66675"/>
              <a:ext cx="4816593" cy="969786"/>
            </a:xfrm>
            <a:prstGeom prst="rect">
              <a:avLst/>
            </a:prstGeom>
          </p:spPr>
          <p:txBody>
            <a:bodyPr lIns="50800" tIns="50800" rIns="50800" bIns="50800" rtlCol="0" anchor="ctr"/>
            <a:lstStyle/>
            <a:p>
              <a:pPr algn="ctr">
                <a:lnSpc>
                  <a:spcPts val="3150"/>
                </a:lnSpc>
              </a:pPr>
              <a:endParaRPr/>
            </a:p>
          </p:txBody>
        </p:sp>
      </p:grpSp>
      <p:grpSp>
        <p:nvGrpSpPr>
          <p:cNvPr id="6" name="Group 6"/>
          <p:cNvGrpSpPr/>
          <p:nvPr/>
        </p:nvGrpSpPr>
        <p:grpSpPr>
          <a:xfrm>
            <a:off x="2134221" y="744317"/>
            <a:ext cx="14019558" cy="1940366"/>
            <a:chOff x="0" y="0"/>
            <a:chExt cx="18692744" cy="2587154"/>
          </a:xfrm>
        </p:grpSpPr>
        <p:sp>
          <p:nvSpPr>
            <p:cNvPr id="7" name="TextBox 7"/>
            <p:cNvSpPr txBox="1"/>
            <p:nvPr/>
          </p:nvSpPr>
          <p:spPr>
            <a:xfrm>
              <a:off x="0" y="-76200"/>
              <a:ext cx="18692744" cy="1529080"/>
            </a:xfrm>
            <a:prstGeom prst="rect">
              <a:avLst/>
            </a:prstGeom>
          </p:spPr>
          <p:txBody>
            <a:bodyPr lIns="0" tIns="0" rIns="0" bIns="0" rtlCol="0" anchor="t">
              <a:spAutoFit/>
            </a:bodyPr>
            <a:lstStyle/>
            <a:p>
              <a:pPr marL="0" lvl="0" indent="0" algn="ctr">
                <a:lnSpc>
                  <a:spcPts val="9359"/>
                </a:lnSpc>
              </a:pPr>
              <a:r>
                <a:rPr lang="en-US" sz="7199">
                  <a:solidFill>
                    <a:srgbClr val="FFFFFF"/>
                  </a:solidFill>
                  <a:latin typeface="Play Bold"/>
                </a:rPr>
                <a:t>4. PHƯƠNG PHÁP THỰC HIỆN</a:t>
              </a:r>
            </a:p>
          </p:txBody>
        </p:sp>
        <p:sp>
          <p:nvSpPr>
            <p:cNvPr id="8" name="TextBox 8"/>
            <p:cNvSpPr txBox="1"/>
            <p:nvPr/>
          </p:nvSpPr>
          <p:spPr>
            <a:xfrm>
              <a:off x="3564925" y="2017983"/>
              <a:ext cx="11562894" cy="569172"/>
            </a:xfrm>
            <a:prstGeom prst="rect">
              <a:avLst/>
            </a:prstGeom>
          </p:spPr>
          <p:txBody>
            <a:bodyPr lIns="0" tIns="0" rIns="0" bIns="0" rtlCol="0" anchor="t">
              <a:spAutoFit/>
            </a:bodyPr>
            <a:lstStyle/>
            <a:p>
              <a:pPr marL="0" lvl="0" indent="0" algn="ctr">
                <a:lnSpc>
                  <a:spcPts val="3640"/>
                </a:lnSpc>
              </a:pPr>
              <a:r>
                <a:rPr lang="en-US" sz="2600">
                  <a:solidFill>
                    <a:srgbClr val="FFFFFF"/>
                  </a:solidFill>
                  <a:latin typeface="TT Interphases"/>
                </a:rPr>
                <a:t>Tổng quan đề tài:</a:t>
              </a:r>
            </a:p>
          </p:txBody>
        </p:sp>
      </p:grpSp>
      <p:sp>
        <p:nvSpPr>
          <p:cNvPr id="9" name="AutoShape 9"/>
          <p:cNvSpPr/>
          <p:nvPr/>
        </p:nvSpPr>
        <p:spPr>
          <a:xfrm>
            <a:off x="1028991" y="6664684"/>
            <a:ext cx="16068675" cy="0"/>
          </a:xfrm>
          <a:prstGeom prst="line">
            <a:avLst/>
          </a:prstGeom>
          <a:ln w="19050" cap="rnd">
            <a:solidFill>
              <a:srgbClr val="152544"/>
            </a:solidFill>
            <a:prstDash val="solid"/>
            <a:headEnd type="none" w="sm" len="sm"/>
            <a:tailEnd type="none" w="sm" len="sm"/>
          </a:ln>
        </p:spPr>
        <p:txBody>
          <a:bodyPr/>
          <a:lstStyle/>
          <a:p>
            <a:endParaRPr lang="en-US"/>
          </a:p>
        </p:txBody>
      </p:sp>
      <p:grpSp>
        <p:nvGrpSpPr>
          <p:cNvPr id="10" name="Group 10"/>
          <p:cNvGrpSpPr/>
          <p:nvPr/>
        </p:nvGrpSpPr>
        <p:grpSpPr>
          <a:xfrm>
            <a:off x="1028991" y="6521809"/>
            <a:ext cx="323850" cy="32385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0052"/>
            </a:solidFill>
          </p:spPr>
          <p:txBody>
            <a:bodyPr/>
            <a:lstStyle/>
            <a:p>
              <a:endParaRPr lang="en-US"/>
            </a:p>
          </p:txBody>
        </p:sp>
      </p:grpSp>
      <p:grpSp>
        <p:nvGrpSpPr>
          <p:cNvPr id="12" name="Group 12"/>
          <p:cNvGrpSpPr/>
          <p:nvPr/>
        </p:nvGrpSpPr>
        <p:grpSpPr>
          <a:xfrm>
            <a:off x="5317550" y="6512284"/>
            <a:ext cx="323850" cy="323850"/>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ECD"/>
            </a:solidFill>
          </p:spPr>
          <p:txBody>
            <a:bodyPr/>
            <a:lstStyle/>
            <a:p>
              <a:endParaRPr lang="en-US"/>
            </a:p>
          </p:txBody>
        </p:sp>
      </p:grpSp>
      <p:grpSp>
        <p:nvGrpSpPr>
          <p:cNvPr id="14" name="Group 14"/>
          <p:cNvGrpSpPr/>
          <p:nvPr/>
        </p:nvGrpSpPr>
        <p:grpSpPr>
          <a:xfrm>
            <a:off x="9606108" y="6512284"/>
            <a:ext cx="323850" cy="32385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txBody>
            <a:bodyPr/>
            <a:lstStyle/>
            <a:p>
              <a:endParaRPr lang="en-US"/>
            </a:p>
          </p:txBody>
        </p:sp>
      </p:grpSp>
      <p:grpSp>
        <p:nvGrpSpPr>
          <p:cNvPr id="16" name="Group 16"/>
          <p:cNvGrpSpPr/>
          <p:nvPr/>
        </p:nvGrpSpPr>
        <p:grpSpPr>
          <a:xfrm>
            <a:off x="13894667" y="6512284"/>
            <a:ext cx="323850" cy="32385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8A7EC"/>
            </a:solidFill>
          </p:spPr>
          <p:txBody>
            <a:bodyPr/>
            <a:lstStyle/>
            <a:p>
              <a:endParaRPr lang="en-US"/>
            </a:p>
          </p:txBody>
        </p:sp>
      </p:grpSp>
      <p:sp>
        <p:nvSpPr>
          <p:cNvPr id="18" name="TextBox 18"/>
          <p:cNvSpPr txBox="1"/>
          <p:nvPr/>
        </p:nvSpPr>
        <p:spPr>
          <a:xfrm>
            <a:off x="1028991" y="7109558"/>
            <a:ext cx="3364925" cy="440690"/>
          </a:xfrm>
          <a:prstGeom prst="rect">
            <a:avLst/>
          </a:prstGeom>
        </p:spPr>
        <p:txBody>
          <a:bodyPr lIns="0" tIns="0" rIns="0" bIns="0" rtlCol="0" anchor="t">
            <a:spAutoFit/>
          </a:bodyPr>
          <a:lstStyle/>
          <a:p>
            <a:pPr marL="0" lvl="0" indent="0" algn="l">
              <a:lnSpc>
                <a:spcPts val="3639"/>
              </a:lnSpc>
              <a:spcBef>
                <a:spcPct val="0"/>
              </a:spcBef>
            </a:pPr>
            <a:r>
              <a:rPr lang="en-US" sz="2799">
                <a:solidFill>
                  <a:srgbClr val="152544"/>
                </a:solidFill>
                <a:latin typeface="Montserrat Bold"/>
              </a:rPr>
              <a:t>Phần 1: </a:t>
            </a:r>
          </a:p>
        </p:txBody>
      </p:sp>
      <p:sp>
        <p:nvSpPr>
          <p:cNvPr id="19" name="TextBox 19"/>
          <p:cNvSpPr txBox="1"/>
          <p:nvPr/>
        </p:nvSpPr>
        <p:spPr>
          <a:xfrm>
            <a:off x="1028700" y="7659404"/>
            <a:ext cx="4288850" cy="1856106"/>
          </a:xfrm>
          <a:prstGeom prst="rect">
            <a:avLst/>
          </a:prstGeom>
        </p:spPr>
        <p:txBody>
          <a:bodyPr lIns="0" tIns="0" rIns="0" bIns="0" rtlCol="0" anchor="t">
            <a:spAutoFit/>
          </a:bodyPr>
          <a:lstStyle/>
          <a:p>
            <a:pPr algn="l">
              <a:lnSpc>
                <a:spcPts val="3744"/>
              </a:lnSpc>
            </a:pPr>
            <a:r>
              <a:rPr lang="en-US" sz="2674">
                <a:solidFill>
                  <a:srgbClr val="152544"/>
                </a:solidFill>
                <a:latin typeface="Montserrat"/>
              </a:rPr>
              <a:t>Họp nhóm và phân tích từng yêu cầu một cách chi tiết và sau đó ghi ra </a:t>
            </a:r>
          </a:p>
          <a:p>
            <a:pPr marL="0" lvl="0" indent="0" algn="l">
              <a:lnSpc>
                <a:spcPts val="3744"/>
              </a:lnSpc>
              <a:spcBef>
                <a:spcPct val="0"/>
              </a:spcBef>
            </a:pPr>
            <a:r>
              <a:rPr lang="en-US" sz="2674">
                <a:solidFill>
                  <a:srgbClr val="152544"/>
                </a:solidFill>
                <a:latin typeface="Montserrat"/>
              </a:rPr>
              <a:t>bản thiết kế hoàn chỉnh</a:t>
            </a:r>
          </a:p>
        </p:txBody>
      </p:sp>
      <p:sp>
        <p:nvSpPr>
          <p:cNvPr id="20" name="TextBox 20"/>
          <p:cNvSpPr txBox="1"/>
          <p:nvPr/>
        </p:nvSpPr>
        <p:spPr>
          <a:xfrm>
            <a:off x="5317550" y="5709726"/>
            <a:ext cx="3364925" cy="440690"/>
          </a:xfrm>
          <a:prstGeom prst="rect">
            <a:avLst/>
          </a:prstGeom>
        </p:spPr>
        <p:txBody>
          <a:bodyPr lIns="0" tIns="0" rIns="0" bIns="0" rtlCol="0" anchor="t">
            <a:spAutoFit/>
          </a:bodyPr>
          <a:lstStyle/>
          <a:p>
            <a:pPr marL="0" lvl="0" indent="0" algn="l">
              <a:lnSpc>
                <a:spcPts val="3639"/>
              </a:lnSpc>
              <a:spcBef>
                <a:spcPct val="0"/>
              </a:spcBef>
            </a:pPr>
            <a:r>
              <a:rPr lang="en-US" sz="2799">
                <a:solidFill>
                  <a:srgbClr val="152544"/>
                </a:solidFill>
                <a:latin typeface="Montserrat Bold"/>
              </a:rPr>
              <a:t>Phần 2: </a:t>
            </a:r>
          </a:p>
        </p:txBody>
      </p:sp>
      <p:sp>
        <p:nvSpPr>
          <p:cNvPr id="21" name="TextBox 21"/>
          <p:cNvSpPr txBox="1"/>
          <p:nvPr/>
        </p:nvSpPr>
        <p:spPr>
          <a:xfrm>
            <a:off x="5155625" y="3284578"/>
            <a:ext cx="4612408" cy="2789556"/>
          </a:xfrm>
          <a:prstGeom prst="rect">
            <a:avLst/>
          </a:prstGeom>
        </p:spPr>
        <p:txBody>
          <a:bodyPr lIns="0" tIns="0" rIns="0" bIns="0" rtlCol="0" anchor="t">
            <a:spAutoFit/>
          </a:bodyPr>
          <a:lstStyle/>
          <a:p>
            <a:pPr algn="l">
              <a:lnSpc>
                <a:spcPts val="3744"/>
              </a:lnSpc>
            </a:pPr>
            <a:r>
              <a:rPr lang="en-US" sz="2674">
                <a:solidFill>
                  <a:srgbClr val="152544"/>
                </a:solidFill>
                <a:latin typeface="Montserrat"/>
              </a:rPr>
              <a:t>Sử dụng công cụ để thiết kế mô hình CSDL, Thiết kế giao diện... và ghi ra bản mô hình thiết kế một cách hoàn chỉnh.</a:t>
            </a:r>
          </a:p>
          <a:p>
            <a:pPr marL="0" lvl="0" indent="0" algn="l">
              <a:lnSpc>
                <a:spcPts val="3744"/>
              </a:lnSpc>
              <a:spcBef>
                <a:spcPct val="0"/>
              </a:spcBef>
            </a:pPr>
            <a:endParaRPr lang="en-US" sz="2674">
              <a:solidFill>
                <a:srgbClr val="152544"/>
              </a:solidFill>
              <a:latin typeface="Montserrat"/>
            </a:endParaRPr>
          </a:p>
        </p:txBody>
      </p:sp>
      <p:sp>
        <p:nvSpPr>
          <p:cNvPr id="22" name="TextBox 22"/>
          <p:cNvSpPr txBox="1"/>
          <p:nvPr/>
        </p:nvSpPr>
        <p:spPr>
          <a:xfrm>
            <a:off x="9606108" y="7109558"/>
            <a:ext cx="3364925" cy="440690"/>
          </a:xfrm>
          <a:prstGeom prst="rect">
            <a:avLst/>
          </a:prstGeom>
        </p:spPr>
        <p:txBody>
          <a:bodyPr lIns="0" tIns="0" rIns="0" bIns="0" rtlCol="0" anchor="t">
            <a:spAutoFit/>
          </a:bodyPr>
          <a:lstStyle/>
          <a:p>
            <a:pPr marL="0" lvl="0" indent="0" algn="l">
              <a:lnSpc>
                <a:spcPts val="3639"/>
              </a:lnSpc>
              <a:spcBef>
                <a:spcPct val="0"/>
              </a:spcBef>
            </a:pPr>
            <a:r>
              <a:rPr lang="en-US" sz="2799">
                <a:solidFill>
                  <a:srgbClr val="152544"/>
                </a:solidFill>
                <a:latin typeface="Montserrat Bold"/>
              </a:rPr>
              <a:t>Phần 3:</a:t>
            </a:r>
          </a:p>
        </p:txBody>
      </p:sp>
      <p:sp>
        <p:nvSpPr>
          <p:cNvPr id="23" name="TextBox 23"/>
          <p:cNvSpPr txBox="1"/>
          <p:nvPr/>
        </p:nvSpPr>
        <p:spPr>
          <a:xfrm>
            <a:off x="9606108" y="7659404"/>
            <a:ext cx="4996337" cy="2322831"/>
          </a:xfrm>
          <a:prstGeom prst="rect">
            <a:avLst/>
          </a:prstGeom>
        </p:spPr>
        <p:txBody>
          <a:bodyPr lIns="0" tIns="0" rIns="0" bIns="0" rtlCol="0" anchor="t">
            <a:spAutoFit/>
          </a:bodyPr>
          <a:lstStyle/>
          <a:p>
            <a:pPr marL="0" lvl="0" indent="0" algn="l">
              <a:lnSpc>
                <a:spcPts val="3744"/>
              </a:lnSpc>
              <a:spcBef>
                <a:spcPct val="0"/>
              </a:spcBef>
            </a:pPr>
            <a:r>
              <a:rPr lang="en-US" sz="2674">
                <a:solidFill>
                  <a:srgbClr val="152544"/>
                </a:solidFill>
                <a:latin typeface="Montserrat"/>
              </a:rPr>
              <a:t>Sử dụng công nghệ Visual Studio 2019, SQL Server để lập trình hiện thực ứng dụng theo các yêu cầu đã được phân tích</a:t>
            </a:r>
          </a:p>
        </p:txBody>
      </p:sp>
      <p:sp>
        <p:nvSpPr>
          <p:cNvPr id="24" name="TextBox 24"/>
          <p:cNvSpPr txBox="1"/>
          <p:nvPr/>
        </p:nvSpPr>
        <p:spPr>
          <a:xfrm>
            <a:off x="13633805" y="5709726"/>
            <a:ext cx="3364925" cy="440690"/>
          </a:xfrm>
          <a:prstGeom prst="rect">
            <a:avLst/>
          </a:prstGeom>
        </p:spPr>
        <p:txBody>
          <a:bodyPr lIns="0" tIns="0" rIns="0" bIns="0" rtlCol="0" anchor="t">
            <a:spAutoFit/>
          </a:bodyPr>
          <a:lstStyle/>
          <a:p>
            <a:pPr marL="0" lvl="0" indent="0" algn="l">
              <a:lnSpc>
                <a:spcPts val="3639"/>
              </a:lnSpc>
              <a:spcBef>
                <a:spcPct val="0"/>
              </a:spcBef>
            </a:pPr>
            <a:r>
              <a:rPr lang="en-US" sz="2799">
                <a:solidFill>
                  <a:srgbClr val="152544"/>
                </a:solidFill>
                <a:latin typeface="Montserrat Bold"/>
              </a:rPr>
              <a:t>Phần 4: </a:t>
            </a:r>
          </a:p>
        </p:txBody>
      </p:sp>
      <p:sp>
        <p:nvSpPr>
          <p:cNvPr id="25" name="TextBox 25"/>
          <p:cNvSpPr txBox="1"/>
          <p:nvPr/>
        </p:nvSpPr>
        <p:spPr>
          <a:xfrm>
            <a:off x="13541287" y="4569338"/>
            <a:ext cx="3364925" cy="922656"/>
          </a:xfrm>
          <a:prstGeom prst="rect">
            <a:avLst/>
          </a:prstGeom>
        </p:spPr>
        <p:txBody>
          <a:bodyPr lIns="0" tIns="0" rIns="0" bIns="0" rtlCol="0" anchor="t">
            <a:spAutoFit/>
          </a:bodyPr>
          <a:lstStyle/>
          <a:p>
            <a:pPr marL="0" lvl="0" indent="0" algn="l">
              <a:lnSpc>
                <a:spcPts val="3744"/>
              </a:lnSpc>
              <a:spcBef>
                <a:spcPct val="0"/>
              </a:spcBef>
            </a:pPr>
            <a:r>
              <a:rPr lang="en-US" sz="2674">
                <a:solidFill>
                  <a:srgbClr val="152544"/>
                </a:solidFill>
                <a:latin typeface="Montserrat"/>
              </a:rPr>
              <a:t>Kiểm thử phần mềm bằng tay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2943"/>
            <a:ext cx="18288000" cy="3429000"/>
            <a:chOff x="0" y="0"/>
            <a:chExt cx="4816593" cy="903111"/>
          </a:xfrm>
        </p:grpSpPr>
        <p:sp>
          <p:nvSpPr>
            <p:cNvPr id="3" name="Freeform 3"/>
            <p:cNvSpPr/>
            <p:nvPr/>
          </p:nvSpPr>
          <p:spPr>
            <a:xfrm>
              <a:off x="0" y="0"/>
              <a:ext cx="4816592" cy="903111"/>
            </a:xfrm>
            <a:custGeom>
              <a:avLst/>
              <a:gdLst/>
              <a:ahLst/>
              <a:cxnLst/>
              <a:rect l="l" t="t" r="r" b="b"/>
              <a:pathLst>
                <a:path w="4816592" h="903111">
                  <a:moveTo>
                    <a:pt x="0" y="0"/>
                  </a:moveTo>
                  <a:lnTo>
                    <a:pt x="4816592" y="0"/>
                  </a:lnTo>
                  <a:lnTo>
                    <a:pt x="4816592" y="903111"/>
                  </a:lnTo>
                  <a:lnTo>
                    <a:pt x="0" y="903111"/>
                  </a:lnTo>
                  <a:close/>
                </a:path>
              </a:pathLst>
            </a:custGeom>
            <a:solidFill>
              <a:srgbClr val="B3B1A6"/>
            </a:solidFill>
          </p:spPr>
          <p:txBody>
            <a:bodyPr/>
            <a:lstStyle/>
            <a:p>
              <a:endParaRPr lang="en-US"/>
            </a:p>
          </p:txBody>
        </p:sp>
        <p:sp>
          <p:nvSpPr>
            <p:cNvPr id="4" name="TextBox 4"/>
            <p:cNvSpPr txBox="1"/>
            <p:nvPr/>
          </p:nvSpPr>
          <p:spPr>
            <a:xfrm>
              <a:off x="0" y="-66675"/>
              <a:ext cx="4816593" cy="969786"/>
            </a:xfrm>
            <a:prstGeom prst="rect">
              <a:avLst/>
            </a:prstGeom>
          </p:spPr>
          <p:txBody>
            <a:bodyPr lIns="50800" tIns="50800" rIns="50800" bIns="50800" rtlCol="0" anchor="ctr"/>
            <a:lstStyle/>
            <a:p>
              <a:pPr algn="ctr">
                <a:lnSpc>
                  <a:spcPts val="3150"/>
                </a:lnSpc>
              </a:pPr>
              <a:endParaRPr/>
            </a:p>
          </p:txBody>
        </p:sp>
      </p:grpSp>
      <p:sp>
        <p:nvSpPr>
          <p:cNvPr id="5" name="Freeform 5"/>
          <p:cNvSpPr/>
          <p:nvPr/>
        </p:nvSpPr>
        <p:spPr>
          <a:xfrm>
            <a:off x="15569293" y="4849586"/>
            <a:ext cx="5437414" cy="5437414"/>
          </a:xfrm>
          <a:custGeom>
            <a:avLst/>
            <a:gdLst/>
            <a:ahLst/>
            <a:cxnLst/>
            <a:rect l="l" t="t" r="r" b="b"/>
            <a:pathLst>
              <a:path w="5437414" h="5437414">
                <a:moveTo>
                  <a:pt x="0" y="0"/>
                </a:moveTo>
                <a:lnTo>
                  <a:pt x="5437414" y="0"/>
                </a:lnTo>
                <a:lnTo>
                  <a:pt x="5437414" y="5437414"/>
                </a:lnTo>
                <a:lnTo>
                  <a:pt x="0" y="5437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121003" y="3780978"/>
            <a:ext cx="1227388" cy="1323653"/>
          </a:xfrm>
          <a:custGeom>
            <a:avLst/>
            <a:gdLst/>
            <a:ahLst/>
            <a:cxnLst/>
            <a:rect l="l" t="t" r="r" b="b"/>
            <a:pathLst>
              <a:path w="1227388" h="1323653">
                <a:moveTo>
                  <a:pt x="0" y="0"/>
                </a:moveTo>
                <a:lnTo>
                  <a:pt x="1227388" y="0"/>
                </a:lnTo>
                <a:lnTo>
                  <a:pt x="1227388" y="1323654"/>
                </a:lnTo>
                <a:lnTo>
                  <a:pt x="0" y="13236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916343" y="452438"/>
            <a:ext cx="10928778" cy="1238250"/>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Play Bold"/>
              </a:rPr>
              <a:t>5. Đối tượng </a:t>
            </a:r>
          </a:p>
        </p:txBody>
      </p:sp>
      <p:sp>
        <p:nvSpPr>
          <p:cNvPr id="8" name="TextBox 8"/>
          <p:cNvSpPr txBox="1"/>
          <p:nvPr/>
        </p:nvSpPr>
        <p:spPr>
          <a:xfrm>
            <a:off x="1916343" y="1907382"/>
            <a:ext cx="9214278"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TT Interphases"/>
              </a:rPr>
              <a:t>Tổng quan đề tài:</a:t>
            </a:r>
          </a:p>
        </p:txBody>
      </p:sp>
      <p:sp>
        <p:nvSpPr>
          <p:cNvPr id="9" name="TextBox 9"/>
          <p:cNvSpPr txBox="1"/>
          <p:nvPr/>
        </p:nvSpPr>
        <p:spPr>
          <a:xfrm>
            <a:off x="4835373" y="4106952"/>
            <a:ext cx="10331623" cy="987802"/>
          </a:xfrm>
          <a:prstGeom prst="rect">
            <a:avLst/>
          </a:prstGeom>
        </p:spPr>
        <p:txBody>
          <a:bodyPr lIns="0" tIns="0" rIns="0" bIns="0" rtlCol="0" anchor="t">
            <a:spAutoFit/>
          </a:bodyPr>
          <a:lstStyle/>
          <a:p>
            <a:pPr algn="l">
              <a:lnSpc>
                <a:spcPts val="7798"/>
              </a:lnSpc>
              <a:spcBef>
                <a:spcPct val="0"/>
              </a:spcBef>
            </a:pPr>
            <a:r>
              <a:rPr lang="en-US" sz="6498">
                <a:solidFill>
                  <a:srgbClr val="000000"/>
                </a:solidFill>
                <a:latin typeface="Montserrat"/>
              </a:rPr>
              <a:t>Chủ cửa hàng sách</a:t>
            </a:r>
          </a:p>
        </p:txBody>
      </p:sp>
      <p:sp>
        <p:nvSpPr>
          <p:cNvPr id="10" name="TextBox 10"/>
          <p:cNvSpPr txBox="1"/>
          <p:nvPr/>
        </p:nvSpPr>
        <p:spPr>
          <a:xfrm>
            <a:off x="4962085" y="6945235"/>
            <a:ext cx="8046055" cy="987802"/>
          </a:xfrm>
          <a:prstGeom prst="rect">
            <a:avLst/>
          </a:prstGeom>
        </p:spPr>
        <p:txBody>
          <a:bodyPr lIns="0" tIns="0" rIns="0" bIns="0" rtlCol="0" anchor="t">
            <a:spAutoFit/>
          </a:bodyPr>
          <a:lstStyle/>
          <a:p>
            <a:pPr algn="l">
              <a:lnSpc>
                <a:spcPts val="7798"/>
              </a:lnSpc>
              <a:spcBef>
                <a:spcPct val="0"/>
              </a:spcBef>
            </a:pPr>
            <a:r>
              <a:rPr lang="en-US" sz="6498">
                <a:solidFill>
                  <a:srgbClr val="000000"/>
                </a:solidFill>
                <a:latin typeface="Montserrat"/>
              </a:rPr>
              <a:t>Nhân viên</a:t>
            </a:r>
          </a:p>
        </p:txBody>
      </p:sp>
      <p:sp>
        <p:nvSpPr>
          <p:cNvPr id="11" name="Freeform 11"/>
          <p:cNvSpPr/>
          <p:nvPr/>
        </p:nvSpPr>
        <p:spPr>
          <a:xfrm>
            <a:off x="3121003" y="6777310"/>
            <a:ext cx="1227388" cy="1323653"/>
          </a:xfrm>
          <a:custGeom>
            <a:avLst/>
            <a:gdLst/>
            <a:ahLst/>
            <a:cxnLst/>
            <a:rect l="l" t="t" r="r" b="b"/>
            <a:pathLst>
              <a:path w="1227388" h="1323653">
                <a:moveTo>
                  <a:pt x="0" y="0"/>
                </a:moveTo>
                <a:lnTo>
                  <a:pt x="1227388" y="0"/>
                </a:lnTo>
                <a:lnTo>
                  <a:pt x="1227388" y="1323653"/>
                </a:lnTo>
                <a:lnTo>
                  <a:pt x="0" y="13236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1123</Words>
  <Application>Microsoft Office PowerPoint</Application>
  <PresentationFormat>Custom</PresentationFormat>
  <Paragraphs>184</Paragraphs>
  <Slides>47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Montserrat Medium</vt:lpstr>
      <vt:lpstr>Open Sans 2 Bold</vt:lpstr>
      <vt:lpstr>Calibri</vt:lpstr>
      <vt:lpstr>TT Interphases</vt:lpstr>
      <vt:lpstr>Montserrat Bold</vt:lpstr>
      <vt:lpstr>Play Bold</vt:lpstr>
      <vt:lpstr>Montserrat Bold Italics</vt:lpstr>
      <vt:lpstr>Open Sans 1 Bold</vt:lpstr>
      <vt:lpstr>TT Interphases Bold</vt:lpstr>
      <vt:lpstr>Arial</vt:lpstr>
      <vt:lpstr>Montserrat</vt:lpstr>
      <vt:lpstr>Open Sans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THƯ VIỆN VĂN PHÒNG PHẨM</dc:title>
  <cp:lastModifiedBy>Bùi Đức Thắng</cp:lastModifiedBy>
  <cp:revision>2</cp:revision>
  <dcterms:created xsi:type="dcterms:W3CDTF">2006-08-16T00:00:00Z</dcterms:created>
  <dcterms:modified xsi:type="dcterms:W3CDTF">2024-05-11T05:57:07Z</dcterms:modified>
  <dc:identifier>DAGEA21gzQA</dc:identifier>
</cp:coreProperties>
</file>